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96" r:id="rId2"/>
    <p:sldId id="259" r:id="rId3"/>
    <p:sldId id="257" r:id="rId4"/>
    <p:sldId id="318" r:id="rId5"/>
    <p:sldId id="319" r:id="rId6"/>
    <p:sldId id="260" r:id="rId7"/>
    <p:sldId id="322" r:id="rId8"/>
    <p:sldId id="274" r:id="rId9"/>
    <p:sldId id="278" r:id="rId10"/>
    <p:sldId id="307" r:id="rId11"/>
    <p:sldId id="284" r:id="rId12"/>
    <p:sldId id="316" r:id="rId13"/>
    <p:sldId id="341" r:id="rId14"/>
    <p:sldId id="285" r:id="rId15"/>
    <p:sldId id="346" r:id="rId16"/>
    <p:sldId id="315" r:id="rId17"/>
    <p:sldId id="379" r:id="rId18"/>
    <p:sldId id="380" r:id="rId19"/>
    <p:sldId id="383" r:id="rId20"/>
    <p:sldId id="384" r:id="rId21"/>
    <p:sldId id="385" r:id="rId22"/>
    <p:sldId id="386" r:id="rId23"/>
    <p:sldId id="378" r:id="rId24"/>
    <p:sldId id="348" r:id="rId25"/>
    <p:sldId id="349" r:id="rId26"/>
    <p:sldId id="345" r:id="rId27"/>
    <p:sldId id="288" r:id="rId28"/>
    <p:sldId id="350" r:id="rId29"/>
    <p:sldId id="299" r:id="rId30"/>
    <p:sldId id="377" r:id="rId31"/>
    <p:sldId id="388" r:id="rId32"/>
    <p:sldId id="387" r:id="rId33"/>
    <p:sldId id="300" r:id="rId34"/>
    <p:sldId id="381" r:id="rId35"/>
    <p:sldId id="375" r:id="rId36"/>
    <p:sldId id="382" r:id="rId37"/>
    <p:sldId id="376" r:id="rId38"/>
    <p:sldId id="351" r:id="rId39"/>
    <p:sldId id="352" r:id="rId40"/>
    <p:sldId id="301" r:id="rId41"/>
    <p:sldId id="353" r:id="rId42"/>
    <p:sldId id="355" r:id="rId43"/>
    <p:sldId id="335" r:id="rId44"/>
    <p:sldId id="338" r:id="rId45"/>
    <p:sldId id="336" r:id="rId46"/>
    <p:sldId id="337" r:id="rId47"/>
    <p:sldId id="356" r:id="rId48"/>
    <p:sldId id="357" r:id="rId49"/>
    <p:sldId id="358" r:id="rId50"/>
    <p:sldId id="360" r:id="rId51"/>
    <p:sldId id="363" r:id="rId52"/>
    <p:sldId id="364" r:id="rId53"/>
    <p:sldId id="365" r:id="rId54"/>
    <p:sldId id="371" r:id="rId55"/>
    <p:sldId id="367" r:id="rId56"/>
    <p:sldId id="368" r:id="rId57"/>
    <p:sldId id="372" r:id="rId58"/>
    <p:sldId id="325" r:id="rId59"/>
    <p:sldId id="370" r:id="rId60"/>
    <p:sldId id="373" r:id="rId61"/>
    <p:sldId id="340" r:id="rId62"/>
    <p:sldId id="26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047"/>
    <a:srgbClr val="F4B183"/>
    <a:srgbClr val="9E480E"/>
    <a:srgbClr val="ED7E32"/>
    <a:srgbClr val="CC2104"/>
    <a:srgbClr val="FFC000"/>
    <a:srgbClr val="E4631C"/>
    <a:srgbClr val="A9D18E"/>
    <a:srgbClr val="E9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04" autoAdjust="0"/>
    <p:restoredTop sz="94353" autoAdjust="0"/>
  </p:normalViewPr>
  <p:slideViewPr>
    <p:cSldViewPr snapToGrid="0">
      <p:cViewPr varScale="1">
        <p:scale>
          <a:sx n="71" d="100"/>
          <a:sy n="71" d="100"/>
        </p:scale>
        <p:origin x="2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E6185-A7CF-4E36-B12C-A896B977082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06CDC5F-A05F-4D97-B4AA-51BD390E003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 dirty="0"/>
            <a:t>Introduction</a:t>
          </a:r>
        </a:p>
      </dgm:t>
    </dgm:pt>
    <dgm:pt modelId="{D71EBC5C-4CBA-427E-A975-228125B6538B}" type="sibTrans" cxnId="{F9D9E0B4-550D-4FC4-A1A8-6AE2A7B118A6}">
      <dgm:prSet/>
      <dgm:spPr/>
      <dgm:t>
        <a:bodyPr/>
        <a:lstStyle/>
        <a:p>
          <a:endParaRPr lang="en-US" sz="1600"/>
        </a:p>
      </dgm:t>
    </dgm:pt>
    <dgm:pt modelId="{58680C73-E3CC-4B76-82FD-44232C6F8212}" type="parTrans" cxnId="{F9D9E0B4-550D-4FC4-A1A8-6AE2A7B118A6}">
      <dgm:prSet/>
      <dgm:spPr/>
      <dgm:t>
        <a:bodyPr/>
        <a:lstStyle/>
        <a:p>
          <a:endParaRPr lang="en-US" sz="1600"/>
        </a:p>
      </dgm:t>
    </dgm:pt>
    <dgm:pt modelId="{2A024F5F-C08E-4AC3-A507-1140D51A1D5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 dirty="0"/>
            <a:t>Block Diagram</a:t>
          </a:r>
        </a:p>
      </dgm:t>
    </dgm:pt>
    <dgm:pt modelId="{06D4B5BE-DEA8-465A-8128-7B090E69FC66}" type="sibTrans" cxnId="{AC9B9106-8AC2-401B-8FA3-7A3F583451DD}">
      <dgm:prSet/>
      <dgm:spPr/>
      <dgm:t>
        <a:bodyPr/>
        <a:lstStyle/>
        <a:p>
          <a:endParaRPr lang="en-US" sz="1600"/>
        </a:p>
      </dgm:t>
    </dgm:pt>
    <dgm:pt modelId="{1A4236EC-E77C-46C4-83D9-3DACB0A34806}" type="parTrans" cxnId="{AC9B9106-8AC2-401B-8FA3-7A3F583451DD}">
      <dgm:prSet/>
      <dgm:spPr/>
      <dgm:t>
        <a:bodyPr/>
        <a:lstStyle/>
        <a:p>
          <a:endParaRPr lang="en-US" sz="1600"/>
        </a:p>
      </dgm:t>
    </dgm:pt>
    <dgm:pt modelId="{6809BE45-A480-4397-B897-2ABF69985BF6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 dirty="0"/>
            <a:t>Bibliography</a:t>
          </a:r>
        </a:p>
      </dgm:t>
    </dgm:pt>
    <dgm:pt modelId="{2067FD7A-68A9-40E9-A235-B8D1FE314DDE}" type="sibTrans" cxnId="{61AED446-0DE9-48DB-AE9D-6F2A160D3244}">
      <dgm:prSet/>
      <dgm:spPr/>
      <dgm:t>
        <a:bodyPr/>
        <a:lstStyle/>
        <a:p>
          <a:endParaRPr lang="en-US" sz="1600"/>
        </a:p>
      </dgm:t>
    </dgm:pt>
    <dgm:pt modelId="{4FFB45B0-F6FA-4227-A8EA-227659F5D09A}" type="parTrans" cxnId="{61AED446-0DE9-48DB-AE9D-6F2A160D3244}">
      <dgm:prSet/>
      <dgm:spPr/>
      <dgm:t>
        <a:bodyPr/>
        <a:lstStyle/>
        <a:p>
          <a:endParaRPr lang="en-US" sz="1600"/>
        </a:p>
      </dgm:t>
    </dgm:pt>
    <dgm:pt modelId="{1434BFD6-27B4-46FB-8A57-A8D43D109965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 dirty="0"/>
            <a:t>Literature Review</a:t>
          </a:r>
        </a:p>
      </dgm:t>
    </dgm:pt>
    <dgm:pt modelId="{6A9ECE93-06A4-4FB0-A1E2-2A303FA13590}" type="parTrans" cxnId="{48F11E89-59DF-488E-9B3E-680B995DE787}">
      <dgm:prSet/>
      <dgm:spPr/>
      <dgm:t>
        <a:bodyPr/>
        <a:lstStyle/>
        <a:p>
          <a:endParaRPr lang="en-US" sz="1600"/>
        </a:p>
      </dgm:t>
    </dgm:pt>
    <dgm:pt modelId="{C7F17433-C32A-4E45-8147-1571F4A6B8BF}" type="sibTrans" cxnId="{48F11E89-59DF-488E-9B3E-680B995DE787}">
      <dgm:prSet/>
      <dgm:spPr/>
      <dgm:t>
        <a:bodyPr/>
        <a:lstStyle/>
        <a:p>
          <a:endParaRPr lang="en-US" sz="1600"/>
        </a:p>
      </dgm:t>
    </dgm:pt>
    <dgm:pt modelId="{E922762B-05F9-4598-A33B-90F50837F336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/>
            <a:t>Project </a:t>
          </a:r>
          <a:r>
            <a:rPr lang="en-US" sz="2400" dirty="0"/>
            <a:t>Description</a:t>
          </a:r>
        </a:p>
      </dgm:t>
    </dgm:pt>
    <dgm:pt modelId="{85D959DE-C4E1-464C-B6C6-896116C7E328}" type="parTrans" cxnId="{FE0C586F-5634-4FBD-B07A-54A29C4C5B9F}">
      <dgm:prSet/>
      <dgm:spPr/>
      <dgm:t>
        <a:bodyPr/>
        <a:lstStyle/>
        <a:p>
          <a:endParaRPr lang="en-US"/>
        </a:p>
      </dgm:t>
    </dgm:pt>
    <dgm:pt modelId="{6922D2E5-C1DC-4EEE-ACD2-FD5403EB6F28}" type="sibTrans" cxnId="{FE0C586F-5634-4FBD-B07A-54A29C4C5B9F}">
      <dgm:prSet/>
      <dgm:spPr/>
      <dgm:t>
        <a:bodyPr/>
        <a:lstStyle/>
        <a:p>
          <a:endParaRPr lang="en-US"/>
        </a:p>
      </dgm:t>
    </dgm:pt>
    <dgm:pt modelId="{1DF52549-EC5D-4781-A793-313B4AD557C6}" type="pres">
      <dgm:prSet presAssocID="{EA2E6185-A7CF-4E36-B12C-A896B9770827}" presName="linear" presStyleCnt="0">
        <dgm:presLayoutVars>
          <dgm:dir/>
          <dgm:animLvl val="lvl"/>
          <dgm:resizeHandles val="exact"/>
        </dgm:presLayoutVars>
      </dgm:prSet>
      <dgm:spPr/>
    </dgm:pt>
    <dgm:pt modelId="{90F0C823-D2B8-4C63-B93B-B2C3AC4A3F69}" type="pres">
      <dgm:prSet presAssocID="{406CDC5F-A05F-4D97-B4AA-51BD390E0037}" presName="parentLin" presStyleCnt="0"/>
      <dgm:spPr/>
    </dgm:pt>
    <dgm:pt modelId="{DA9927EE-8FDE-4D88-BE7C-AAE3214363B3}" type="pres">
      <dgm:prSet presAssocID="{406CDC5F-A05F-4D97-B4AA-51BD390E0037}" presName="parentLeftMargin" presStyleLbl="node1" presStyleIdx="0" presStyleCnt="5"/>
      <dgm:spPr/>
    </dgm:pt>
    <dgm:pt modelId="{2807040D-C187-42D4-9E57-F85290E048E9}" type="pres">
      <dgm:prSet presAssocID="{406CDC5F-A05F-4D97-B4AA-51BD390E0037}" presName="parentText" presStyleLbl="node1" presStyleIdx="0" presStyleCnt="5" custLinFactNeighborY="-13948">
        <dgm:presLayoutVars>
          <dgm:chMax val="0"/>
          <dgm:bulletEnabled val="1"/>
        </dgm:presLayoutVars>
      </dgm:prSet>
      <dgm:spPr/>
    </dgm:pt>
    <dgm:pt modelId="{0DEBB718-DE10-486A-9093-55935E487FF1}" type="pres">
      <dgm:prSet presAssocID="{406CDC5F-A05F-4D97-B4AA-51BD390E0037}" presName="negativeSpace" presStyleCnt="0"/>
      <dgm:spPr/>
    </dgm:pt>
    <dgm:pt modelId="{2F56258A-5AE1-4AEC-9336-94329527EC80}" type="pres">
      <dgm:prSet presAssocID="{406CDC5F-A05F-4D97-B4AA-51BD390E0037}" presName="childText" presStyleLbl="conFgAcc1" presStyleIdx="0" presStyleCnt="5">
        <dgm:presLayoutVars>
          <dgm:bulletEnabled val="1"/>
        </dgm:presLayoutVars>
      </dgm:prSet>
      <dgm:spPr/>
    </dgm:pt>
    <dgm:pt modelId="{A0383446-528B-459D-9CA7-31EF947D02C1}" type="pres">
      <dgm:prSet presAssocID="{D71EBC5C-4CBA-427E-A975-228125B6538B}" presName="spaceBetweenRectangles" presStyleCnt="0"/>
      <dgm:spPr/>
    </dgm:pt>
    <dgm:pt modelId="{B3AEA11D-1256-44CD-9C52-CC867EBA04F6}" type="pres">
      <dgm:prSet presAssocID="{1434BFD6-27B4-46FB-8A57-A8D43D109965}" presName="parentLin" presStyleCnt="0"/>
      <dgm:spPr/>
    </dgm:pt>
    <dgm:pt modelId="{76559938-AF72-4B01-8E89-9E9CB0E70041}" type="pres">
      <dgm:prSet presAssocID="{1434BFD6-27B4-46FB-8A57-A8D43D109965}" presName="parentLeftMargin" presStyleLbl="node1" presStyleIdx="0" presStyleCnt="5"/>
      <dgm:spPr/>
    </dgm:pt>
    <dgm:pt modelId="{AB871430-699C-44C2-BF55-283084EBBD6B}" type="pres">
      <dgm:prSet presAssocID="{1434BFD6-27B4-46FB-8A57-A8D43D109965}" presName="parentText" presStyleLbl="node1" presStyleIdx="1" presStyleCnt="5" custLinFactNeighborY="-13948">
        <dgm:presLayoutVars>
          <dgm:chMax val="0"/>
          <dgm:bulletEnabled val="1"/>
        </dgm:presLayoutVars>
      </dgm:prSet>
      <dgm:spPr/>
    </dgm:pt>
    <dgm:pt modelId="{773464C3-622C-4681-AB4E-BA409CFEE809}" type="pres">
      <dgm:prSet presAssocID="{1434BFD6-27B4-46FB-8A57-A8D43D109965}" presName="negativeSpace" presStyleCnt="0"/>
      <dgm:spPr/>
    </dgm:pt>
    <dgm:pt modelId="{1BE63C4E-12D2-4F4B-95E9-97DF9736E072}" type="pres">
      <dgm:prSet presAssocID="{1434BFD6-27B4-46FB-8A57-A8D43D109965}" presName="childText" presStyleLbl="conFgAcc1" presStyleIdx="1" presStyleCnt="5">
        <dgm:presLayoutVars>
          <dgm:bulletEnabled val="1"/>
        </dgm:presLayoutVars>
      </dgm:prSet>
      <dgm:spPr/>
    </dgm:pt>
    <dgm:pt modelId="{34D57000-4E6F-462F-AAB9-D73217D97BA5}" type="pres">
      <dgm:prSet presAssocID="{C7F17433-C32A-4E45-8147-1571F4A6B8BF}" presName="spaceBetweenRectangles" presStyleCnt="0"/>
      <dgm:spPr/>
    </dgm:pt>
    <dgm:pt modelId="{9478AD47-9AB2-488E-970E-50E38C7271E0}" type="pres">
      <dgm:prSet presAssocID="{2A024F5F-C08E-4AC3-A507-1140D51A1D58}" presName="parentLin" presStyleCnt="0"/>
      <dgm:spPr/>
    </dgm:pt>
    <dgm:pt modelId="{91E06059-8C14-41FF-BC4B-1FAFBE86D576}" type="pres">
      <dgm:prSet presAssocID="{2A024F5F-C08E-4AC3-A507-1140D51A1D58}" presName="parentLeftMargin" presStyleLbl="node1" presStyleIdx="1" presStyleCnt="5"/>
      <dgm:spPr/>
    </dgm:pt>
    <dgm:pt modelId="{C1BC2E4F-E887-4D69-BA46-9E284ADE38CF}" type="pres">
      <dgm:prSet presAssocID="{2A024F5F-C08E-4AC3-A507-1140D51A1D58}" presName="parentText" presStyleLbl="node1" presStyleIdx="2" presStyleCnt="5" custLinFactNeighborY="-13948">
        <dgm:presLayoutVars>
          <dgm:chMax val="0"/>
          <dgm:bulletEnabled val="1"/>
        </dgm:presLayoutVars>
      </dgm:prSet>
      <dgm:spPr/>
    </dgm:pt>
    <dgm:pt modelId="{689FD3AB-C3CE-442E-9E00-85DBCA098A4A}" type="pres">
      <dgm:prSet presAssocID="{2A024F5F-C08E-4AC3-A507-1140D51A1D58}" presName="negativeSpace" presStyleCnt="0"/>
      <dgm:spPr/>
    </dgm:pt>
    <dgm:pt modelId="{5F3C2DE3-4186-4BCB-9715-4513BE985238}" type="pres">
      <dgm:prSet presAssocID="{2A024F5F-C08E-4AC3-A507-1140D51A1D58}" presName="childText" presStyleLbl="conFgAcc1" presStyleIdx="2" presStyleCnt="5">
        <dgm:presLayoutVars>
          <dgm:bulletEnabled val="1"/>
        </dgm:presLayoutVars>
      </dgm:prSet>
      <dgm:spPr/>
    </dgm:pt>
    <dgm:pt modelId="{45F483CA-465F-490C-8FB5-2F46E710AD97}" type="pres">
      <dgm:prSet presAssocID="{06D4B5BE-DEA8-465A-8128-7B090E69FC66}" presName="spaceBetweenRectangles" presStyleCnt="0"/>
      <dgm:spPr/>
    </dgm:pt>
    <dgm:pt modelId="{A91AA129-9B4D-4148-8BDE-7FD7AF15E51F}" type="pres">
      <dgm:prSet presAssocID="{E922762B-05F9-4598-A33B-90F50837F336}" presName="parentLin" presStyleCnt="0"/>
      <dgm:spPr/>
    </dgm:pt>
    <dgm:pt modelId="{AA7FAF12-0D50-4CD1-B441-5C0B8D4EB3D0}" type="pres">
      <dgm:prSet presAssocID="{E922762B-05F9-4598-A33B-90F50837F336}" presName="parentLeftMargin" presStyleLbl="node1" presStyleIdx="2" presStyleCnt="5"/>
      <dgm:spPr/>
    </dgm:pt>
    <dgm:pt modelId="{749D8626-E61F-455E-B374-18A03563B482}" type="pres">
      <dgm:prSet presAssocID="{E922762B-05F9-4598-A33B-90F50837F3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F26A738-9A68-4C29-AFBB-AECFFC0B205F}" type="pres">
      <dgm:prSet presAssocID="{E922762B-05F9-4598-A33B-90F50837F336}" presName="negativeSpace" presStyleCnt="0"/>
      <dgm:spPr/>
    </dgm:pt>
    <dgm:pt modelId="{CDB37CD5-FBC3-4C44-968E-3E797789EEF6}" type="pres">
      <dgm:prSet presAssocID="{E922762B-05F9-4598-A33B-90F50837F336}" presName="childText" presStyleLbl="conFgAcc1" presStyleIdx="3" presStyleCnt="5">
        <dgm:presLayoutVars>
          <dgm:bulletEnabled val="1"/>
        </dgm:presLayoutVars>
      </dgm:prSet>
      <dgm:spPr/>
    </dgm:pt>
    <dgm:pt modelId="{E469CAE1-72DD-41D0-BEAC-5CC10EBE21B9}" type="pres">
      <dgm:prSet presAssocID="{6922D2E5-C1DC-4EEE-ACD2-FD5403EB6F28}" presName="spaceBetweenRectangles" presStyleCnt="0"/>
      <dgm:spPr/>
    </dgm:pt>
    <dgm:pt modelId="{10FD3057-A8D6-415D-807E-0F5DD3FD5949}" type="pres">
      <dgm:prSet presAssocID="{6809BE45-A480-4397-B897-2ABF69985BF6}" presName="parentLin" presStyleCnt="0"/>
      <dgm:spPr/>
    </dgm:pt>
    <dgm:pt modelId="{BB75CA01-F8A4-43A5-B5F8-16ED6B1C327B}" type="pres">
      <dgm:prSet presAssocID="{6809BE45-A480-4397-B897-2ABF69985BF6}" presName="parentLeftMargin" presStyleLbl="node1" presStyleIdx="3" presStyleCnt="5"/>
      <dgm:spPr/>
    </dgm:pt>
    <dgm:pt modelId="{4327D336-BD9A-456E-B63F-8E5B249E95D9}" type="pres">
      <dgm:prSet presAssocID="{6809BE45-A480-4397-B897-2ABF69985BF6}" presName="parentText" presStyleLbl="node1" presStyleIdx="4" presStyleCnt="5" custLinFactNeighborY="0">
        <dgm:presLayoutVars>
          <dgm:chMax val="0"/>
          <dgm:bulletEnabled val="1"/>
        </dgm:presLayoutVars>
      </dgm:prSet>
      <dgm:spPr/>
    </dgm:pt>
    <dgm:pt modelId="{D934E702-0179-457A-96D2-4392C1AE9FC4}" type="pres">
      <dgm:prSet presAssocID="{6809BE45-A480-4397-B897-2ABF69985BF6}" presName="negativeSpace" presStyleCnt="0"/>
      <dgm:spPr/>
    </dgm:pt>
    <dgm:pt modelId="{3978124A-56F4-4D04-9C0A-87B575CFF86E}" type="pres">
      <dgm:prSet presAssocID="{6809BE45-A480-4397-B897-2ABF69985BF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C228300-B28E-4F93-9BB3-94842A6A747A}" type="presOf" srcId="{E922762B-05F9-4598-A33B-90F50837F336}" destId="{749D8626-E61F-455E-B374-18A03563B482}" srcOrd="1" destOrd="0" presId="urn:microsoft.com/office/officeart/2005/8/layout/list1"/>
    <dgm:cxn modelId="{AC9B9106-8AC2-401B-8FA3-7A3F583451DD}" srcId="{EA2E6185-A7CF-4E36-B12C-A896B9770827}" destId="{2A024F5F-C08E-4AC3-A507-1140D51A1D58}" srcOrd="2" destOrd="0" parTransId="{1A4236EC-E77C-46C4-83D9-3DACB0A34806}" sibTransId="{06D4B5BE-DEA8-465A-8128-7B090E69FC66}"/>
    <dgm:cxn modelId="{12F15821-9EA3-490A-81A8-C02D11C18CEB}" type="presOf" srcId="{1434BFD6-27B4-46FB-8A57-A8D43D109965}" destId="{76559938-AF72-4B01-8E89-9E9CB0E70041}" srcOrd="0" destOrd="0" presId="urn:microsoft.com/office/officeart/2005/8/layout/list1"/>
    <dgm:cxn modelId="{FBD9022E-0A6D-46E9-BE04-55726161A5EA}" type="presOf" srcId="{406CDC5F-A05F-4D97-B4AA-51BD390E0037}" destId="{DA9927EE-8FDE-4D88-BE7C-AAE3214363B3}" srcOrd="0" destOrd="0" presId="urn:microsoft.com/office/officeart/2005/8/layout/list1"/>
    <dgm:cxn modelId="{92AADF33-AA6E-4154-81A9-918A92A6E4C3}" type="presOf" srcId="{2A024F5F-C08E-4AC3-A507-1140D51A1D58}" destId="{91E06059-8C14-41FF-BC4B-1FAFBE86D576}" srcOrd="0" destOrd="0" presId="urn:microsoft.com/office/officeart/2005/8/layout/list1"/>
    <dgm:cxn modelId="{9E6F7138-9D4B-414A-95E1-D20876B92223}" type="presOf" srcId="{6809BE45-A480-4397-B897-2ABF69985BF6}" destId="{4327D336-BD9A-456E-B63F-8E5B249E95D9}" srcOrd="1" destOrd="0" presId="urn:microsoft.com/office/officeart/2005/8/layout/list1"/>
    <dgm:cxn modelId="{7A84B35D-AD77-44F5-B737-62C9FBD829CA}" type="presOf" srcId="{406CDC5F-A05F-4D97-B4AA-51BD390E0037}" destId="{2807040D-C187-42D4-9E57-F85290E048E9}" srcOrd="1" destOrd="0" presId="urn:microsoft.com/office/officeart/2005/8/layout/list1"/>
    <dgm:cxn modelId="{61AED446-0DE9-48DB-AE9D-6F2A160D3244}" srcId="{EA2E6185-A7CF-4E36-B12C-A896B9770827}" destId="{6809BE45-A480-4397-B897-2ABF69985BF6}" srcOrd="4" destOrd="0" parTransId="{4FFB45B0-F6FA-4227-A8EA-227659F5D09A}" sibTransId="{2067FD7A-68A9-40E9-A235-B8D1FE314DDE}"/>
    <dgm:cxn modelId="{F2CDAF49-D848-4952-A848-8DF468FA3FD2}" type="presOf" srcId="{2A024F5F-C08E-4AC3-A507-1140D51A1D58}" destId="{C1BC2E4F-E887-4D69-BA46-9E284ADE38CF}" srcOrd="1" destOrd="0" presId="urn:microsoft.com/office/officeart/2005/8/layout/list1"/>
    <dgm:cxn modelId="{FE0C586F-5634-4FBD-B07A-54A29C4C5B9F}" srcId="{EA2E6185-A7CF-4E36-B12C-A896B9770827}" destId="{E922762B-05F9-4598-A33B-90F50837F336}" srcOrd="3" destOrd="0" parTransId="{85D959DE-C4E1-464C-B6C6-896116C7E328}" sibTransId="{6922D2E5-C1DC-4EEE-ACD2-FD5403EB6F28}"/>
    <dgm:cxn modelId="{6ABE8D4F-56C3-4A5B-BCBB-77224760E0F8}" type="presOf" srcId="{6809BE45-A480-4397-B897-2ABF69985BF6}" destId="{BB75CA01-F8A4-43A5-B5F8-16ED6B1C327B}" srcOrd="0" destOrd="0" presId="urn:microsoft.com/office/officeart/2005/8/layout/list1"/>
    <dgm:cxn modelId="{7B304955-8C20-4710-9320-60A5AB3F0152}" type="presOf" srcId="{1434BFD6-27B4-46FB-8A57-A8D43D109965}" destId="{AB871430-699C-44C2-BF55-283084EBBD6B}" srcOrd="1" destOrd="0" presId="urn:microsoft.com/office/officeart/2005/8/layout/list1"/>
    <dgm:cxn modelId="{48F11E89-59DF-488E-9B3E-680B995DE787}" srcId="{EA2E6185-A7CF-4E36-B12C-A896B9770827}" destId="{1434BFD6-27B4-46FB-8A57-A8D43D109965}" srcOrd="1" destOrd="0" parTransId="{6A9ECE93-06A4-4FB0-A1E2-2A303FA13590}" sibTransId="{C7F17433-C32A-4E45-8147-1571F4A6B8BF}"/>
    <dgm:cxn modelId="{F9D9E0B4-550D-4FC4-A1A8-6AE2A7B118A6}" srcId="{EA2E6185-A7CF-4E36-B12C-A896B9770827}" destId="{406CDC5F-A05F-4D97-B4AA-51BD390E0037}" srcOrd="0" destOrd="0" parTransId="{58680C73-E3CC-4B76-82FD-44232C6F8212}" sibTransId="{D71EBC5C-4CBA-427E-A975-228125B6538B}"/>
    <dgm:cxn modelId="{525A46CD-9CC8-4E1C-B8C5-75099C2D433F}" type="presOf" srcId="{E922762B-05F9-4598-A33B-90F50837F336}" destId="{AA7FAF12-0D50-4CD1-B441-5C0B8D4EB3D0}" srcOrd="0" destOrd="0" presId="urn:microsoft.com/office/officeart/2005/8/layout/list1"/>
    <dgm:cxn modelId="{175E5DE2-F2D6-49A7-9867-3DB44E106F96}" type="presOf" srcId="{EA2E6185-A7CF-4E36-B12C-A896B9770827}" destId="{1DF52549-EC5D-4781-A793-313B4AD557C6}" srcOrd="0" destOrd="0" presId="urn:microsoft.com/office/officeart/2005/8/layout/list1"/>
    <dgm:cxn modelId="{38ABF6BF-8C58-4EFF-B5CF-6DA9CED752F0}" type="presParOf" srcId="{1DF52549-EC5D-4781-A793-313B4AD557C6}" destId="{90F0C823-D2B8-4C63-B93B-B2C3AC4A3F69}" srcOrd="0" destOrd="0" presId="urn:microsoft.com/office/officeart/2005/8/layout/list1"/>
    <dgm:cxn modelId="{0D944EAF-6C1A-4A6A-AB4A-3DCDAE9F64FC}" type="presParOf" srcId="{90F0C823-D2B8-4C63-B93B-B2C3AC4A3F69}" destId="{DA9927EE-8FDE-4D88-BE7C-AAE3214363B3}" srcOrd="0" destOrd="0" presId="urn:microsoft.com/office/officeart/2005/8/layout/list1"/>
    <dgm:cxn modelId="{23DB5C9F-83F6-44FB-8193-F551B92055F5}" type="presParOf" srcId="{90F0C823-D2B8-4C63-B93B-B2C3AC4A3F69}" destId="{2807040D-C187-42D4-9E57-F85290E048E9}" srcOrd="1" destOrd="0" presId="urn:microsoft.com/office/officeart/2005/8/layout/list1"/>
    <dgm:cxn modelId="{7D6D4E3A-E26C-404B-971B-A7C531C980A7}" type="presParOf" srcId="{1DF52549-EC5D-4781-A793-313B4AD557C6}" destId="{0DEBB718-DE10-486A-9093-55935E487FF1}" srcOrd="1" destOrd="0" presId="urn:microsoft.com/office/officeart/2005/8/layout/list1"/>
    <dgm:cxn modelId="{E6248A73-1DB5-4572-B536-4A08AC10113A}" type="presParOf" srcId="{1DF52549-EC5D-4781-A793-313B4AD557C6}" destId="{2F56258A-5AE1-4AEC-9336-94329527EC80}" srcOrd="2" destOrd="0" presId="urn:microsoft.com/office/officeart/2005/8/layout/list1"/>
    <dgm:cxn modelId="{52D4BE1F-4A38-48A7-BDA5-F1F2A03B0ED6}" type="presParOf" srcId="{1DF52549-EC5D-4781-A793-313B4AD557C6}" destId="{A0383446-528B-459D-9CA7-31EF947D02C1}" srcOrd="3" destOrd="0" presId="urn:microsoft.com/office/officeart/2005/8/layout/list1"/>
    <dgm:cxn modelId="{87E29FC3-4247-467A-A5DE-9127ED653ECB}" type="presParOf" srcId="{1DF52549-EC5D-4781-A793-313B4AD557C6}" destId="{B3AEA11D-1256-44CD-9C52-CC867EBA04F6}" srcOrd="4" destOrd="0" presId="urn:microsoft.com/office/officeart/2005/8/layout/list1"/>
    <dgm:cxn modelId="{560C18D4-6928-451E-920A-B730C7E6EBA8}" type="presParOf" srcId="{B3AEA11D-1256-44CD-9C52-CC867EBA04F6}" destId="{76559938-AF72-4B01-8E89-9E9CB0E70041}" srcOrd="0" destOrd="0" presId="urn:microsoft.com/office/officeart/2005/8/layout/list1"/>
    <dgm:cxn modelId="{33BE90A6-BA73-4C9F-A5F3-DE08E45A85B9}" type="presParOf" srcId="{B3AEA11D-1256-44CD-9C52-CC867EBA04F6}" destId="{AB871430-699C-44C2-BF55-283084EBBD6B}" srcOrd="1" destOrd="0" presId="urn:microsoft.com/office/officeart/2005/8/layout/list1"/>
    <dgm:cxn modelId="{E54A99AD-D334-4D6C-887A-6646856F81BA}" type="presParOf" srcId="{1DF52549-EC5D-4781-A793-313B4AD557C6}" destId="{773464C3-622C-4681-AB4E-BA409CFEE809}" srcOrd="5" destOrd="0" presId="urn:microsoft.com/office/officeart/2005/8/layout/list1"/>
    <dgm:cxn modelId="{620ECF7D-755C-409A-8788-55F544A0942C}" type="presParOf" srcId="{1DF52549-EC5D-4781-A793-313B4AD557C6}" destId="{1BE63C4E-12D2-4F4B-95E9-97DF9736E072}" srcOrd="6" destOrd="0" presId="urn:microsoft.com/office/officeart/2005/8/layout/list1"/>
    <dgm:cxn modelId="{56B4F557-1CC7-48B3-B082-66006AAC6D72}" type="presParOf" srcId="{1DF52549-EC5D-4781-A793-313B4AD557C6}" destId="{34D57000-4E6F-462F-AAB9-D73217D97BA5}" srcOrd="7" destOrd="0" presId="urn:microsoft.com/office/officeart/2005/8/layout/list1"/>
    <dgm:cxn modelId="{D66F0E9E-8701-4E0A-B62E-2883A8DBE2B4}" type="presParOf" srcId="{1DF52549-EC5D-4781-A793-313B4AD557C6}" destId="{9478AD47-9AB2-488E-970E-50E38C7271E0}" srcOrd="8" destOrd="0" presId="urn:microsoft.com/office/officeart/2005/8/layout/list1"/>
    <dgm:cxn modelId="{5384004F-4D13-49CF-8FFE-FDA5941C0CBB}" type="presParOf" srcId="{9478AD47-9AB2-488E-970E-50E38C7271E0}" destId="{91E06059-8C14-41FF-BC4B-1FAFBE86D576}" srcOrd="0" destOrd="0" presId="urn:microsoft.com/office/officeart/2005/8/layout/list1"/>
    <dgm:cxn modelId="{0BF7F4C8-D890-455D-B988-AC38AFB1945B}" type="presParOf" srcId="{9478AD47-9AB2-488E-970E-50E38C7271E0}" destId="{C1BC2E4F-E887-4D69-BA46-9E284ADE38CF}" srcOrd="1" destOrd="0" presId="urn:microsoft.com/office/officeart/2005/8/layout/list1"/>
    <dgm:cxn modelId="{ED837BBB-036C-4783-8337-09BD6AB0712B}" type="presParOf" srcId="{1DF52549-EC5D-4781-A793-313B4AD557C6}" destId="{689FD3AB-C3CE-442E-9E00-85DBCA098A4A}" srcOrd="9" destOrd="0" presId="urn:microsoft.com/office/officeart/2005/8/layout/list1"/>
    <dgm:cxn modelId="{1F9B2B43-F1C4-4B2A-A2F5-0621811B0652}" type="presParOf" srcId="{1DF52549-EC5D-4781-A793-313B4AD557C6}" destId="{5F3C2DE3-4186-4BCB-9715-4513BE985238}" srcOrd="10" destOrd="0" presId="urn:microsoft.com/office/officeart/2005/8/layout/list1"/>
    <dgm:cxn modelId="{ACF83302-AA04-4A51-A485-8B624C89C3AC}" type="presParOf" srcId="{1DF52549-EC5D-4781-A793-313B4AD557C6}" destId="{45F483CA-465F-490C-8FB5-2F46E710AD97}" srcOrd="11" destOrd="0" presId="urn:microsoft.com/office/officeart/2005/8/layout/list1"/>
    <dgm:cxn modelId="{7BDD5816-A535-4128-B504-19C519D325D6}" type="presParOf" srcId="{1DF52549-EC5D-4781-A793-313B4AD557C6}" destId="{A91AA129-9B4D-4148-8BDE-7FD7AF15E51F}" srcOrd="12" destOrd="0" presId="urn:microsoft.com/office/officeart/2005/8/layout/list1"/>
    <dgm:cxn modelId="{EEE03B72-0106-4F78-952E-A31EC85AF12A}" type="presParOf" srcId="{A91AA129-9B4D-4148-8BDE-7FD7AF15E51F}" destId="{AA7FAF12-0D50-4CD1-B441-5C0B8D4EB3D0}" srcOrd="0" destOrd="0" presId="urn:microsoft.com/office/officeart/2005/8/layout/list1"/>
    <dgm:cxn modelId="{0CC34216-FCA3-4E2F-A2EE-C5CA9C666CA1}" type="presParOf" srcId="{A91AA129-9B4D-4148-8BDE-7FD7AF15E51F}" destId="{749D8626-E61F-455E-B374-18A03563B482}" srcOrd="1" destOrd="0" presId="urn:microsoft.com/office/officeart/2005/8/layout/list1"/>
    <dgm:cxn modelId="{FA125288-9C8D-442A-9896-4AE80531E74D}" type="presParOf" srcId="{1DF52549-EC5D-4781-A793-313B4AD557C6}" destId="{DF26A738-9A68-4C29-AFBB-AECFFC0B205F}" srcOrd="13" destOrd="0" presId="urn:microsoft.com/office/officeart/2005/8/layout/list1"/>
    <dgm:cxn modelId="{186F859A-EA2D-4977-9275-4AA00D81CECA}" type="presParOf" srcId="{1DF52549-EC5D-4781-A793-313B4AD557C6}" destId="{CDB37CD5-FBC3-4C44-968E-3E797789EEF6}" srcOrd="14" destOrd="0" presId="urn:microsoft.com/office/officeart/2005/8/layout/list1"/>
    <dgm:cxn modelId="{16CE1833-1022-48AB-9C25-00A59FEF25A6}" type="presParOf" srcId="{1DF52549-EC5D-4781-A793-313B4AD557C6}" destId="{E469CAE1-72DD-41D0-BEAC-5CC10EBE21B9}" srcOrd="15" destOrd="0" presId="urn:microsoft.com/office/officeart/2005/8/layout/list1"/>
    <dgm:cxn modelId="{D1DA3090-3EB7-443A-A38A-4266DEC6C1AA}" type="presParOf" srcId="{1DF52549-EC5D-4781-A793-313B4AD557C6}" destId="{10FD3057-A8D6-415D-807E-0F5DD3FD5949}" srcOrd="16" destOrd="0" presId="urn:microsoft.com/office/officeart/2005/8/layout/list1"/>
    <dgm:cxn modelId="{6D0F98F1-0A64-4184-83E2-0F5A0F3C9FF3}" type="presParOf" srcId="{10FD3057-A8D6-415D-807E-0F5DD3FD5949}" destId="{BB75CA01-F8A4-43A5-B5F8-16ED6B1C327B}" srcOrd="0" destOrd="0" presId="urn:microsoft.com/office/officeart/2005/8/layout/list1"/>
    <dgm:cxn modelId="{48E54D4E-1D5F-49EE-833A-E03E8C8E88B0}" type="presParOf" srcId="{10FD3057-A8D6-415D-807E-0F5DD3FD5949}" destId="{4327D336-BD9A-456E-B63F-8E5B249E95D9}" srcOrd="1" destOrd="0" presId="urn:microsoft.com/office/officeart/2005/8/layout/list1"/>
    <dgm:cxn modelId="{60736B6B-8AB9-4F8C-8B83-EE7D84DCBD25}" type="presParOf" srcId="{1DF52549-EC5D-4781-A793-313B4AD557C6}" destId="{D934E702-0179-457A-96D2-4392C1AE9FC4}" srcOrd="17" destOrd="0" presId="urn:microsoft.com/office/officeart/2005/8/layout/list1"/>
    <dgm:cxn modelId="{8B6D85EB-18C2-441C-9CFC-9A4B4C2D5610}" type="presParOf" srcId="{1DF52549-EC5D-4781-A793-313B4AD557C6}" destId="{3978124A-56F4-4D04-9C0A-87B575CFF86E}" srcOrd="18" destOrd="0" presId="urn:microsoft.com/office/officeart/2005/8/layout/list1"/>
  </dgm:cxnLst>
  <dgm:bg/>
  <dgm:whole>
    <a:ln w="15875"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6258A-5AE1-4AEC-9336-94329527EC80}">
      <dsp:nvSpPr>
        <dsp:cNvPr id="0" name=""/>
        <dsp:cNvSpPr/>
      </dsp:nvSpPr>
      <dsp:spPr>
        <a:xfrm>
          <a:off x="0" y="362495"/>
          <a:ext cx="6491227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7040D-C187-42D4-9E57-F85290E048E9}">
      <dsp:nvSpPr>
        <dsp:cNvPr id="0" name=""/>
        <dsp:cNvSpPr/>
      </dsp:nvSpPr>
      <dsp:spPr>
        <a:xfrm>
          <a:off x="324561" y="0"/>
          <a:ext cx="4543858" cy="70848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47" tIns="0" rIns="17174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Introduction</a:t>
          </a:r>
        </a:p>
      </dsp:txBody>
      <dsp:txXfrm>
        <a:off x="359146" y="34585"/>
        <a:ext cx="4474688" cy="639310"/>
      </dsp:txXfrm>
    </dsp:sp>
    <dsp:sp modelId="{1BE63C4E-12D2-4F4B-95E9-97DF9736E072}">
      <dsp:nvSpPr>
        <dsp:cNvPr id="0" name=""/>
        <dsp:cNvSpPr/>
      </dsp:nvSpPr>
      <dsp:spPr>
        <a:xfrm>
          <a:off x="0" y="1451135"/>
          <a:ext cx="6491227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71430-699C-44C2-BF55-283084EBBD6B}">
      <dsp:nvSpPr>
        <dsp:cNvPr id="0" name=""/>
        <dsp:cNvSpPr/>
      </dsp:nvSpPr>
      <dsp:spPr>
        <a:xfrm>
          <a:off x="324561" y="998076"/>
          <a:ext cx="4543858" cy="70848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47" tIns="0" rIns="17174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Literature Review</a:t>
          </a:r>
        </a:p>
      </dsp:txBody>
      <dsp:txXfrm>
        <a:off x="359146" y="1032661"/>
        <a:ext cx="4474688" cy="639310"/>
      </dsp:txXfrm>
    </dsp:sp>
    <dsp:sp modelId="{5F3C2DE3-4186-4BCB-9715-4513BE985238}">
      <dsp:nvSpPr>
        <dsp:cNvPr id="0" name=""/>
        <dsp:cNvSpPr/>
      </dsp:nvSpPr>
      <dsp:spPr>
        <a:xfrm>
          <a:off x="0" y="2539775"/>
          <a:ext cx="6491227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C2E4F-E887-4D69-BA46-9E284ADE38CF}">
      <dsp:nvSpPr>
        <dsp:cNvPr id="0" name=""/>
        <dsp:cNvSpPr/>
      </dsp:nvSpPr>
      <dsp:spPr>
        <a:xfrm>
          <a:off x="324561" y="2086716"/>
          <a:ext cx="4543858" cy="70848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47" tIns="0" rIns="17174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Block Diagram</a:t>
          </a:r>
        </a:p>
      </dsp:txBody>
      <dsp:txXfrm>
        <a:off x="359146" y="2121301"/>
        <a:ext cx="4474688" cy="639310"/>
      </dsp:txXfrm>
    </dsp:sp>
    <dsp:sp modelId="{CDB37CD5-FBC3-4C44-968E-3E797789EEF6}">
      <dsp:nvSpPr>
        <dsp:cNvPr id="0" name=""/>
        <dsp:cNvSpPr/>
      </dsp:nvSpPr>
      <dsp:spPr>
        <a:xfrm>
          <a:off x="0" y="3628414"/>
          <a:ext cx="6491227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9D8626-E61F-455E-B374-18A03563B482}">
      <dsp:nvSpPr>
        <dsp:cNvPr id="0" name=""/>
        <dsp:cNvSpPr/>
      </dsp:nvSpPr>
      <dsp:spPr>
        <a:xfrm>
          <a:off x="324561" y="3274175"/>
          <a:ext cx="4543858" cy="70848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47" tIns="0" rIns="17174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Project </a:t>
          </a:r>
          <a:r>
            <a:rPr lang="en-US" sz="2400" kern="1200" dirty="0"/>
            <a:t>Description</a:t>
          </a:r>
        </a:p>
      </dsp:txBody>
      <dsp:txXfrm>
        <a:off x="359146" y="3308760"/>
        <a:ext cx="4474688" cy="639310"/>
      </dsp:txXfrm>
    </dsp:sp>
    <dsp:sp modelId="{3978124A-56F4-4D04-9C0A-87B575CFF86E}">
      <dsp:nvSpPr>
        <dsp:cNvPr id="0" name=""/>
        <dsp:cNvSpPr/>
      </dsp:nvSpPr>
      <dsp:spPr>
        <a:xfrm>
          <a:off x="0" y="4717054"/>
          <a:ext cx="6491227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7D336-BD9A-456E-B63F-8E5B249E95D9}">
      <dsp:nvSpPr>
        <dsp:cNvPr id="0" name=""/>
        <dsp:cNvSpPr/>
      </dsp:nvSpPr>
      <dsp:spPr>
        <a:xfrm>
          <a:off x="324561" y="4362814"/>
          <a:ext cx="4543858" cy="70848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47" tIns="0" rIns="17174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Bibliography</a:t>
          </a:r>
        </a:p>
      </dsp:txBody>
      <dsp:txXfrm>
        <a:off x="359146" y="4397399"/>
        <a:ext cx="4474688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3BADE8-243C-7F24-FC48-AADB626B6D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389B9-DA5D-7112-50F1-1309AA58E1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98946-51A6-4C06-931D-A7681B3B96C9}" type="datetimeyyyy">
              <a:rPr lang="en-US" smtClean="0"/>
              <a:t>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DDBC1-4478-12A3-A7C3-7D4769697A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Smartphone Based Detection of Retinal Abnormalities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EB588-9A19-2CE4-C717-118F33EF6E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5D06-654E-4E1F-8E31-B0C6BB837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215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9257D-479F-4D08-9FFF-EB6D757C7E6F}" type="datetimeyyyy">
              <a:rPr lang="en-US" smtClean="0"/>
              <a:t>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Smartphone Based Detection of Retinal Abnormalities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82DEC-54F1-4111-B212-DFC10D610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672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38FCC-4347-9548-FF5D-78C9A0EE59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4E72B44-3B17-4218-AEAD-27C15667073D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0BA2F-BD3F-795C-E7A5-E97F0C142E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634907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454919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183147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513053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632024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531006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479164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4278787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962427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432201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321181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27.4 million people over the age of 20 (26.3% of this age group) are affected by diabetes – four times higher than in the 1998 survey.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(the light-sensitive layer of tissue in the back of your eye).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46516-1381-E65F-F85C-5F8CDEBEC1E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055A23-FB8A-49BF-A536-CE2FDB1D7F03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1403E-E0C8-FE9E-ADE5-B66924BB67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031532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683671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F9914-6F02-3123-F00D-7E24EB6EB6A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CFB3092-865F-40C7-96D6-3479C8EBBC8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D63BE-725D-16D5-3FD5-70F9002F77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021150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BD6C8-CB0F-7FE1-6664-E069A4A422F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E8C091-BB8B-46DB-99E0-FC6DC25894DF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79F33-F07D-0933-528C-6ADEA79EE0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4152222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F9D5C-CAA5-D069-7C0A-AE815F4D59D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E633968-1769-4E29-A200-96E14792C74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40AD0-F3A2-6C54-24AD-ED9F59BE4D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096686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F9D5C-CAA5-D069-7C0A-AE815F4D59D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E633968-1769-4E29-A200-96E14792C74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40AD0-F3A2-6C54-24AD-ED9F59BE4D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478317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F9D5C-CAA5-D069-7C0A-AE815F4D59D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E633968-1769-4E29-A200-96E14792C74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40AD0-F3A2-6C54-24AD-ED9F59BE4D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678222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F9D5C-CAA5-D069-7C0A-AE815F4D59D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E633968-1769-4E29-A200-96E14792C74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40AD0-F3A2-6C54-24AD-ED9F59BE4D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9959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3F84-3E9E-57B7-EF58-119750C0AB8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2649DF-B844-47B5-8472-0341820CF7B0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953C7-A264-BE8E-2904-C36924E871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570571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3F84-3E9E-57B7-EF58-119750C0AB8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2649DF-B844-47B5-8472-0341820CF7B0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953C7-A264-BE8E-2904-C36924E871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017746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3F84-3E9E-57B7-EF58-119750C0AB8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2649DF-B844-47B5-8472-0341820CF7B0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953C7-A264-BE8E-2904-C36924E871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21714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6471-31E4-04AD-52CF-804019997E7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59D3D7-4C49-4B6A-877D-2756BE4C297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DA5BF-82CF-BD1C-570C-0725B439E5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4007666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3F84-3E9E-57B7-EF58-119750C0AB8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2649DF-B844-47B5-8472-0341820CF7B0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953C7-A264-BE8E-2904-C36924E871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128400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3F84-3E9E-57B7-EF58-119750C0AB8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2649DF-B844-47B5-8472-0341820CF7B0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953C7-A264-BE8E-2904-C36924E871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7902173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3F84-3E9E-57B7-EF58-119750C0AB8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2649DF-B844-47B5-8472-0341820CF7B0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953C7-A264-BE8E-2904-C36924E871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076654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3F84-3E9E-57B7-EF58-119750C0AB8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2649DF-B844-47B5-8472-0341820CF7B0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953C7-A264-BE8E-2904-C36924E871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884463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591683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249837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6798653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191654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531184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369812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6471-31E4-04AD-52CF-804019997E7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59D3D7-4C49-4B6A-877D-2756BE4C297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DA5BF-82CF-BD1C-570C-0725B439E5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470093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644728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887363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853129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542058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6926403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40572428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9746069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1638156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7008854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08884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82985-D8C3-3C45-765C-9459B74085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72CF872-29EA-4AFA-A5E2-A412A2C90D5D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1B62B-5A56-1900-BA34-13F4AF81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2331543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9061623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A9A-44FC-BC18-0A6F-5E39FB7B8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B5687A-4B4E-4BD4-BC4A-8D2DD202DF67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35F-B780-4AE4-67F6-E4A7FC5F2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3125575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67240-F5A9-8B47-6331-42B7E8A414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2A7BD0-BCBE-4701-8742-47BB04186D33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A5934-281E-305B-9A51-5E5953A264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9755039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67240-F5A9-8B47-6331-42B7E8A414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2A7BD0-BCBE-4701-8742-47BB04186D33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A5934-281E-305B-9A51-5E5953A264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6078879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67240-F5A9-8B47-6331-42B7E8A414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2A7BD0-BCBE-4701-8742-47BB04186D33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A5934-281E-305B-9A51-5E5953A264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9491680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4100A-4B0C-817D-9AF3-896D4DD6FE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FC747E2-4EB7-412C-8706-88FC0939CAF0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B022F-02E2-735A-40CF-FF1BD92FC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292647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23860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467928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328708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E61B9-B7CD-5354-2D1F-EACD383BE0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0A0A47-2C0B-41A0-BC21-6C8D9BC09E4B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455A-6C43-E51B-37EC-EEC4F8C0CA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</p:spTree>
    <p:extLst>
      <p:ext uri="{BB962C8B-B14F-4D97-AF65-F5344CB8AC3E}">
        <p14:creationId xmlns:p14="http://schemas.microsoft.com/office/powerpoint/2010/main" val="125538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BF8E-B55B-450E-BCD8-5844DA83B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1C5BB-E3EE-40C0-B167-B7503A507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7E3B5-7695-4204-9F22-C481C0D2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E252D-DCD7-460F-8EEE-9A3DE282ED65}" type="datetimeyyyy">
              <a:rPr lang="en-US" smtClean="0"/>
              <a:t>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75D61-3885-4BA3-AC98-5B969D34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EDE3D-9553-41C3-901A-4221B3C9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0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6136-1F26-4982-8F53-858A12EB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D4056-FEE7-4995-BBAF-98D8BE7DF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C9478-C157-41DC-9338-C02821A4F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A765A-EE8F-429A-A77E-2EE345E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6DCE-A3FE-4B2D-9C58-74602291177C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EECD5-C505-419C-877C-1568C561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35FBA-863C-444A-A5B3-0B548C45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273-B4CF-404C-9853-B00D9746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783D5-9C2A-4111-8C27-5C9F97EBE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2617-A7C2-4623-8411-39112659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CB18B-6003-4054-B7E3-01D5AFD0B1E2}" type="datetimeyyyy">
              <a:rPr lang="en-US" smtClean="0"/>
              <a:t>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A957-0C78-44B2-A318-86491066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578B4-1A73-4056-8792-DC6FA4F4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1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566393-4C16-4C0A-80B3-148052923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D6782-7E74-4BAB-9D31-E914B6458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F5BE1-0A83-402C-8FAB-A83454BA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C225-B316-49A7-945F-7B59930AA88B}" type="datetimeyyyy">
              <a:rPr lang="en-US" smtClean="0"/>
              <a:t>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AC40D-293A-4062-A1B6-142AA96C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5C22-65B3-4A19-A9E6-0CF6FC02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0641A2-F06E-4875-9C23-35F8A1F409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9" t="20397" r="4719" b="76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F25DFA-A754-4B27-8781-9AFC12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0" y="529949"/>
            <a:ext cx="9321800" cy="99591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4F051CF-4514-4CD2-B8A3-1CC7062E10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02" y="529949"/>
            <a:ext cx="1116026" cy="9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9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0641A2-F06E-4875-9C23-35F8A1F409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9" t="20397" r="4719" b="76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9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5273-0C35-432D-9F9B-44725EF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EF5FD-3334-4EC9-B8F9-558BE9598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D61F9-9D2A-4A04-9A9D-9D91D831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8F8F-EBFF-4079-B97D-92E1AEF01C78}" type="datetimeyyyy">
              <a:rPr lang="en-US" smtClean="0"/>
              <a:t>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47DD4-B265-4575-8C04-EFF3DF4F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520D4-0E64-4EA3-9363-13709FD5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D041-05EC-4F5F-BE1A-57717E9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6530-061E-40A4-9848-26B11497A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F27B4-7E8B-436C-A3AF-4F3BF993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19BCA-CC79-45B6-9C24-CB2E4D6D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161D-9A41-4F4E-B12B-A5183F8647EF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67B56-80BE-4D66-8538-21CE10D3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864E6-57FD-4A73-872F-BDD008A5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4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8A24-561B-4538-9012-87107140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7FFA4-F59E-45AB-88F8-FF362F13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69906-74E7-4F60-B2B7-BD2DDD9B8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5AA76-7996-4960-B9E5-F3950F24D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1A3DA2-C036-42FA-A370-26397F4A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E17C7-AB8E-43FD-9578-C1DD7C00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6F88-DC1D-4B11-ABEA-7CDC00CB9435}" type="datetimeyyyy">
              <a:rPr lang="en-US" smtClean="0"/>
              <a:t>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C35070-0E43-49FD-A09D-3742F5B1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4B2804-350A-4074-9A75-005725ED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4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FC7C-4DBF-4E18-9CA6-6AB01E7E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08DD8-DB81-4491-A6CE-7F3E7199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3E22-3028-4A7D-BB3C-3FBA81E2140F}" type="datetimeyyyy">
              <a:rPr lang="en-US" smtClean="0"/>
              <a:t>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BE6A-80CF-4D17-B521-0EA8DA85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96A48-9456-4694-A45C-33D786D1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84CA2-938A-4315-9B89-4686C19A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6968-4C9C-42C6-A3B6-15910EF17A17}" type="datetimeyyyy">
              <a:rPr lang="en-US" smtClean="0"/>
              <a:t>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C2AB8-0770-47DA-A0F5-2D7B5AB4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D1B6D-E92F-422B-A03D-C19DCAB8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0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3F86-D8A4-4A5F-889A-DD5B3623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123F-CB4E-4C5D-86F4-A94B3DA9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5879C-A932-4618-8411-B32D977FB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10C8C-F159-47AF-8E9A-317EF766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22DF-59DD-4F91-ABB4-B857FAECBB45}" type="datetimeyyyy">
              <a:rPr lang="en-US" smtClean="0"/>
              <a:t>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CC556-0565-4655-8C1A-F0E8B2C8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Smartphone Based Detection of Retinal Abnormalities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95F9E-80C6-44FC-847B-9AD51AB9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5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09E77-959C-445D-8296-21F07D89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54ED-DC76-4B4E-B550-EF8716A2A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22B28-A744-4DAD-9311-F6119382A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3A968-04B1-45A6-91E4-0169125C12F6}" type="datetimeyyyy">
              <a:rPr lang="en-US" smtClean="0"/>
              <a:t>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FA16F-896C-4321-BBC1-83A929C57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Smartphone Based Detection of Retinal Abnormalities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BE95E-2200-4C27-BD6F-4B8715224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dc.gov/visionhealth/pdf/factsheet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g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Title 3">
            <a:extLst>
              <a:ext uri="{FF2B5EF4-FFF2-40B4-BE49-F238E27FC236}">
                <a16:creationId xmlns:a16="http://schemas.microsoft.com/office/drawing/2014/main" id="{2093E207-37CA-2F4D-9B64-246CC2FA9ABC}"/>
              </a:ext>
            </a:extLst>
          </p:cNvPr>
          <p:cNvSpPr txBox="1">
            <a:spLocks/>
          </p:cNvSpPr>
          <p:nvPr/>
        </p:nvSpPr>
        <p:spPr>
          <a:xfrm>
            <a:off x="1792157" y="1301966"/>
            <a:ext cx="8607685" cy="14996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/>
              <a:t>Smartphone Based Detection of Retinal Abnormalities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0D649-094A-7E30-0A4E-6F0231E4681E}"/>
              </a:ext>
            </a:extLst>
          </p:cNvPr>
          <p:cNvGrpSpPr/>
          <p:nvPr/>
        </p:nvGrpSpPr>
        <p:grpSpPr>
          <a:xfrm>
            <a:off x="3320696" y="3153504"/>
            <a:ext cx="5550605" cy="1572768"/>
            <a:chOff x="6638347" y="4533189"/>
            <a:chExt cx="5550605" cy="1572768"/>
          </a:xfrm>
        </p:grpSpPr>
        <p:sp>
          <p:nvSpPr>
            <p:cNvPr id="47" name="Subtitle 4">
              <a:extLst>
                <a:ext uri="{FF2B5EF4-FFF2-40B4-BE49-F238E27FC236}">
                  <a16:creationId xmlns:a16="http://schemas.microsoft.com/office/drawing/2014/main" id="{A9E4AE8B-1443-6F31-4EB6-912E578F3F53}"/>
                </a:ext>
              </a:extLst>
            </p:cNvPr>
            <p:cNvSpPr txBox="1">
              <a:spLocks/>
            </p:cNvSpPr>
            <p:nvPr/>
          </p:nvSpPr>
          <p:spPr>
            <a:xfrm>
              <a:off x="6638347" y="4533189"/>
              <a:ext cx="3018104" cy="157276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Rohaid Ahmed Mirza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Shakir Khan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M. Zain Zubair</a:t>
              </a:r>
            </a:p>
          </p:txBody>
        </p:sp>
        <p:sp>
          <p:nvSpPr>
            <p:cNvPr id="48" name="Subtitle 4">
              <a:extLst>
                <a:ext uri="{FF2B5EF4-FFF2-40B4-BE49-F238E27FC236}">
                  <a16:creationId xmlns:a16="http://schemas.microsoft.com/office/drawing/2014/main" id="{33A44CCE-6662-7055-0B9E-CF693789128B}"/>
                </a:ext>
              </a:extLst>
            </p:cNvPr>
            <p:cNvSpPr txBox="1">
              <a:spLocks/>
            </p:cNvSpPr>
            <p:nvPr/>
          </p:nvSpPr>
          <p:spPr>
            <a:xfrm>
              <a:off x="9871353" y="4533189"/>
              <a:ext cx="2317599" cy="157276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/>
                <a:t>FA19-BCE-006</a:t>
              </a:r>
            </a:p>
            <a:p>
              <a:pPr algn="l"/>
              <a:r>
                <a:rPr lang="en-US" dirty="0"/>
                <a:t>FA19-BCE-008</a:t>
              </a:r>
            </a:p>
            <a:p>
              <a:pPr algn="l"/>
              <a:r>
                <a:rPr lang="en-US" dirty="0"/>
                <a:t>FA19-BCE-027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1F433B-FCDB-C84F-070E-C6EEEF360F65}"/>
              </a:ext>
            </a:extLst>
          </p:cNvPr>
          <p:cNvGrpSpPr/>
          <p:nvPr/>
        </p:nvGrpSpPr>
        <p:grpSpPr>
          <a:xfrm>
            <a:off x="2794111" y="4382230"/>
            <a:ext cx="6603775" cy="2174652"/>
            <a:chOff x="-141760" y="3860044"/>
            <a:chExt cx="6603775" cy="203437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A92B99-9774-30B2-5DD1-F414A10A2CE9}"/>
                </a:ext>
              </a:extLst>
            </p:cNvPr>
            <p:cNvGrpSpPr/>
            <p:nvPr/>
          </p:nvGrpSpPr>
          <p:grpSpPr>
            <a:xfrm>
              <a:off x="-141760" y="5242170"/>
              <a:ext cx="6154713" cy="652246"/>
              <a:chOff x="2031683" y="4998267"/>
              <a:chExt cx="6154713" cy="652246"/>
            </a:xfrm>
          </p:grpSpPr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D32191C5-13B3-3240-512E-DDCB7D6362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683" y="5170054"/>
                <a:ext cx="6154713" cy="480459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rmAutofit/>
              </a:bodyPr>
              <a:lstStyle>
                <a:lvl1pPr algn="r" defTabSz="457200" rtl="0" eaLnBrk="1" latinLnBrk="0" hangingPunct="1">
                  <a:spcBef>
                    <a:spcPct val="0"/>
                  </a:spcBef>
                  <a:buNone/>
                  <a:defRPr sz="5400" kern="1200" cap="none">
                    <a:ln w="3175" cmpd="sng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/>
                <a:r>
                  <a:rPr lang="en-US" sz="2000" dirty="0"/>
                  <a:t>COMSATS University Islamabad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3FD478A-F8A9-4B35-AE73-DBE143537361}"/>
                  </a:ext>
                </a:extLst>
              </p:cNvPr>
              <p:cNvSpPr txBox="1"/>
              <p:nvPr/>
            </p:nvSpPr>
            <p:spPr>
              <a:xfrm>
                <a:off x="2529656" y="4998267"/>
                <a:ext cx="5656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Department of Electrical and Computer  Engineering</a:t>
                </a:r>
              </a:p>
            </p:txBody>
          </p:sp>
        </p:grp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4900A483-CCCE-A692-35BB-67D001F08DC3}"/>
                </a:ext>
              </a:extLst>
            </p:cNvPr>
            <p:cNvSpPr txBox="1">
              <a:spLocks/>
            </p:cNvSpPr>
            <p:nvPr/>
          </p:nvSpPr>
          <p:spPr>
            <a:xfrm>
              <a:off x="-92852" y="3860044"/>
              <a:ext cx="6554867" cy="682144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cap="none" dirty="0"/>
                <a:t>Supervised By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F33AB2A-DF56-59B8-8AE4-7395757ADA1C}"/>
                </a:ext>
              </a:extLst>
            </p:cNvPr>
            <p:cNvGrpSpPr/>
            <p:nvPr/>
          </p:nvGrpSpPr>
          <p:grpSpPr>
            <a:xfrm>
              <a:off x="196760" y="4403953"/>
              <a:ext cx="5953746" cy="707886"/>
              <a:chOff x="2674792" y="4111560"/>
              <a:chExt cx="5953746" cy="70178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21D3021-4CD3-2B9B-948D-0F61B516EA31}"/>
                  </a:ext>
                </a:extLst>
              </p:cNvPr>
              <p:cNvSpPr/>
              <p:nvPr/>
            </p:nvSpPr>
            <p:spPr>
              <a:xfrm>
                <a:off x="2674792" y="4111560"/>
                <a:ext cx="2459711" cy="656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/>
                  <a:t>Dr. Syed Saud Naqvi</a:t>
                </a:r>
              </a:p>
              <a:p>
                <a:pPr algn="ctr"/>
                <a:r>
                  <a:rPr lang="en-US" sz="2000" dirty="0"/>
                  <a:t>Associate Professor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23E7E3D-E200-BAEB-3EF4-EC91BE232A36}"/>
                  </a:ext>
                </a:extLst>
              </p:cNvPr>
              <p:cNvSpPr/>
              <p:nvPr/>
            </p:nvSpPr>
            <p:spPr>
              <a:xfrm>
                <a:off x="5785837" y="4111560"/>
                <a:ext cx="2842701" cy="701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/>
                  <a:t>Dr. Haroon Ahmed Khan</a:t>
                </a:r>
              </a:p>
              <a:p>
                <a:pPr algn="ctr"/>
                <a:r>
                  <a:rPr lang="en-US" sz="2000" dirty="0"/>
                  <a:t>Assistant Professor</a:t>
                </a:r>
              </a:p>
            </p:txBody>
          </p:sp>
        </p:grpSp>
      </p:grpSp>
      <p:pic>
        <p:nvPicPr>
          <p:cNvPr id="4" name="Picture 3" descr="A close-up of a cd&#10;&#10;Description automatically generated with low confidence">
            <a:extLst>
              <a:ext uri="{FF2B5EF4-FFF2-40B4-BE49-F238E27FC236}">
                <a16:creationId xmlns:a16="http://schemas.microsoft.com/office/drawing/2014/main" id="{D7D4897A-075D-CE9F-2931-EED92CD3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" y="0"/>
            <a:ext cx="1607868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6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FB186-65B1-CEF9-54E4-C6E6CCC0099F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Solution 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0CB795-E048-18BD-770B-43D452EF1EF8}"/>
              </a:ext>
            </a:extLst>
          </p:cNvPr>
          <p:cNvGrpSpPr/>
          <p:nvPr/>
        </p:nvGrpSpPr>
        <p:grpSpPr>
          <a:xfrm>
            <a:off x="222239" y="2314141"/>
            <a:ext cx="4490562" cy="2727197"/>
            <a:chOff x="6555803" y="2729998"/>
            <a:chExt cx="4490562" cy="2727197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3800A67-225C-F323-3624-DCB1F6D1CF0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>
            <a:xfrm>
              <a:off x="7009682" y="2729998"/>
              <a:ext cx="3582804" cy="69900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/>
                <a:t>Automated Analysis</a:t>
              </a: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3BB94E-2C64-3810-12EF-7AF3E83D249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>
            <a:xfrm>
              <a:off x="6555803" y="3357517"/>
              <a:ext cx="4490562" cy="209967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2400" dirty="0"/>
                <a:t>Captured image would be analyzed automatically by the mobile application.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06347D-81DE-66BA-ABC9-2C3F8E4D5F45}"/>
              </a:ext>
            </a:extLst>
          </p:cNvPr>
          <p:cNvGrpSpPr/>
          <p:nvPr/>
        </p:nvGrpSpPr>
        <p:grpSpPr>
          <a:xfrm>
            <a:off x="6462909" y="2245904"/>
            <a:ext cx="5469147" cy="2119389"/>
            <a:chOff x="6462909" y="2245904"/>
            <a:chExt cx="5469147" cy="2119389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92DD4391-069E-C928-9260-8A7F2544B2B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>
            <a:xfrm>
              <a:off x="6636269" y="2245904"/>
              <a:ext cx="4350200" cy="69900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" indent="0" algn="ctr">
                <a:buNone/>
              </a:pPr>
              <a:r>
                <a:rPr lang="en-US" b="1" dirty="0">
                  <a:solidFill>
                    <a:srgbClr val="C00000"/>
                  </a:solidFill>
                </a:rPr>
                <a:t>Grading</a:t>
              </a: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9B05F769-5A23-B8F5-1C62-4B454BD1203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>
            <a:xfrm>
              <a:off x="6462909" y="2913518"/>
              <a:ext cx="5469147" cy="145177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2400" dirty="0">
                  <a:solidFill>
                    <a:srgbClr val="C00000"/>
                  </a:solidFill>
                </a:rPr>
                <a:t>The grading of the model would tell whether the level of pathology is referable to ophthalmologists or not.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BCDF08-7E20-EC0C-ADAC-8E977045B4F3}"/>
              </a:ext>
            </a:extLst>
          </p:cNvPr>
          <p:cNvGrpSpPr/>
          <p:nvPr/>
        </p:nvGrpSpPr>
        <p:grpSpPr>
          <a:xfrm>
            <a:off x="2333234" y="4194700"/>
            <a:ext cx="6986637" cy="2741859"/>
            <a:chOff x="6321158" y="2942421"/>
            <a:chExt cx="5469147" cy="2741859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2653DE1F-710D-FFCC-3164-E39CE56E781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>
            <a:xfrm>
              <a:off x="7039331" y="2942421"/>
              <a:ext cx="3582804" cy="69900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Cost Saving</a:t>
              </a:r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6C21EB68-C392-6B4D-6DC1-7F70D03C0F8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>
            <a:xfrm>
              <a:off x="6321158" y="3584602"/>
              <a:ext cx="5469147" cy="209967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2400" dirty="0"/>
                <a:t>Doctor appointments’ fee and commute cost for every visit would be saved.</a:t>
              </a:r>
            </a:p>
            <a:p>
              <a:pPr algn="just"/>
              <a:r>
                <a:rPr lang="en-US" sz="2400" dirty="0"/>
                <a:t>Smartphone in the pocket would replace the expensive fundus imaging cameras.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55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6FD9B16-36B6-CAB4-4471-D3FB0823F25E}"/>
              </a:ext>
            </a:extLst>
          </p:cNvPr>
          <p:cNvSpPr txBox="1">
            <a:spLocks/>
          </p:cNvSpPr>
          <p:nvPr/>
        </p:nvSpPr>
        <p:spPr>
          <a:xfrm>
            <a:off x="890337" y="640080"/>
            <a:ext cx="3991151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dirty="0"/>
              <a:t>Project Description</a:t>
            </a:r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02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F116604-8F70-330B-26C2-0667C20EC0C5}"/>
              </a:ext>
            </a:extLst>
          </p:cNvPr>
          <p:cNvGrpSpPr/>
          <p:nvPr/>
        </p:nvGrpSpPr>
        <p:grpSpPr>
          <a:xfrm>
            <a:off x="8334641" y="2546477"/>
            <a:ext cx="2492652" cy="2694264"/>
            <a:chOff x="8334641" y="2546477"/>
            <a:chExt cx="2492652" cy="269426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DC48E69-86DB-3149-816F-096A16B662E1}"/>
                </a:ext>
              </a:extLst>
            </p:cNvPr>
            <p:cNvSpPr/>
            <p:nvPr/>
          </p:nvSpPr>
          <p:spPr>
            <a:xfrm>
              <a:off x="8334641" y="2546477"/>
              <a:ext cx="2492652" cy="2694264"/>
            </a:xfrm>
            <a:prstGeom prst="round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tIns="0" bIns="0" rtlCol="0" anchor="b" anchorCtr="0"/>
            <a:lstStyle/>
            <a:p>
              <a:pPr algn="ctr"/>
              <a:r>
                <a:rPr lang="en-US" sz="1600" b="1" dirty="0"/>
                <a:t>Output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5FC3E96-5E07-96F7-4E83-7437026AC168}"/>
                </a:ext>
              </a:extLst>
            </p:cNvPr>
            <p:cNvSpPr/>
            <p:nvPr/>
          </p:nvSpPr>
          <p:spPr>
            <a:xfrm>
              <a:off x="8631275" y="2916949"/>
              <a:ext cx="1899336" cy="641304"/>
            </a:xfrm>
            <a:prstGeom prst="round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Recognition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8884C37-14F4-2032-07BA-C444EBB97831}"/>
                </a:ext>
              </a:extLst>
            </p:cNvPr>
            <p:cNvSpPr/>
            <p:nvPr/>
          </p:nvSpPr>
          <p:spPr>
            <a:xfrm>
              <a:off x="8631275" y="4010214"/>
              <a:ext cx="1899336" cy="641304"/>
            </a:xfrm>
            <a:prstGeom prst="round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Diagnosis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98F0C5-CFED-F56C-7F6A-1A1872B18758}"/>
                </a:ext>
              </a:extLst>
            </p:cNvPr>
            <p:cNvCxnSpPr>
              <a:cxnSpLocks/>
              <a:stCxn id="8" idx="2"/>
              <a:endCxn id="3" idx="0"/>
            </p:cNvCxnSpPr>
            <p:nvPr/>
          </p:nvCxnSpPr>
          <p:spPr>
            <a:xfrm>
              <a:off x="9580943" y="3558253"/>
              <a:ext cx="0" cy="45196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301" y="88567"/>
            <a:ext cx="12080699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US" sz="5400" b="1" dirty="0"/>
              <a:t>Block Diagram Smartphone Application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ADFDFDC-7D4D-444B-F908-7EBCC2410EA3}"/>
              </a:ext>
            </a:extLst>
          </p:cNvPr>
          <p:cNvGrpSpPr/>
          <p:nvPr/>
        </p:nvGrpSpPr>
        <p:grpSpPr>
          <a:xfrm>
            <a:off x="4562323" y="3395950"/>
            <a:ext cx="2603597" cy="3074805"/>
            <a:chOff x="4244713" y="2253437"/>
            <a:chExt cx="2728452" cy="356723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F3BE90-F22C-12A7-DE30-EC95DB5FD6F9}"/>
                </a:ext>
              </a:extLst>
            </p:cNvPr>
            <p:cNvSpPr/>
            <p:nvPr/>
          </p:nvSpPr>
          <p:spPr>
            <a:xfrm>
              <a:off x="4244713" y="2253437"/>
              <a:ext cx="2728452" cy="3567235"/>
            </a:xfrm>
            <a:prstGeom prst="round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r>
                <a:rPr lang="en-US" b="1" dirty="0"/>
                <a:t>Smart Phone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F1C8BB-66F2-C10B-E719-7E6DF45759AB}"/>
                </a:ext>
              </a:extLst>
            </p:cNvPr>
            <p:cNvGrpSpPr/>
            <p:nvPr/>
          </p:nvGrpSpPr>
          <p:grpSpPr>
            <a:xfrm>
              <a:off x="4453402" y="2439002"/>
              <a:ext cx="2359742" cy="2678786"/>
              <a:chOff x="4453402" y="2439002"/>
              <a:chExt cx="2359742" cy="2678786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F0F449-BF39-C0AF-416F-6DB1FB1093E8}"/>
                  </a:ext>
                </a:extLst>
              </p:cNvPr>
              <p:cNvCxnSpPr>
                <a:cxnSpLocks/>
                <a:stCxn id="9" idx="0"/>
                <a:endCxn id="6" idx="2"/>
              </p:cNvCxnSpPr>
              <p:nvPr/>
            </p:nvCxnSpPr>
            <p:spPr>
              <a:xfrm flipV="1">
                <a:off x="5633273" y="3498469"/>
                <a:ext cx="1" cy="55985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05D26FB-DCFE-7D86-ED29-19CD74D763C4}"/>
                  </a:ext>
                </a:extLst>
              </p:cNvPr>
              <p:cNvSpPr/>
              <p:nvPr/>
            </p:nvSpPr>
            <p:spPr>
              <a:xfrm>
                <a:off x="4453403" y="2439002"/>
                <a:ext cx="2359741" cy="1059467"/>
              </a:xfrm>
              <a:prstGeom prst="round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DR </a:t>
                </a:r>
              </a:p>
              <a:p>
                <a:pPr algn="ctr"/>
                <a:r>
                  <a:rPr lang="en-US" b="1" dirty="0"/>
                  <a:t>Application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9635FE3-0A99-F49A-B35F-FBE3717E9180}"/>
                  </a:ext>
                </a:extLst>
              </p:cNvPr>
              <p:cNvSpPr/>
              <p:nvPr/>
            </p:nvSpPr>
            <p:spPr>
              <a:xfrm>
                <a:off x="4453402" y="4058321"/>
                <a:ext cx="2359741" cy="1059467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Smart Phone Camera/Gallery</a:t>
                </a:r>
              </a:p>
            </p:txBody>
          </p:sp>
        </p:grp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D428F4-34F9-C036-3754-FC5793C2F746}"/>
              </a:ext>
            </a:extLst>
          </p:cNvPr>
          <p:cNvCxnSpPr>
            <a:cxnSpLocks/>
          </p:cNvCxnSpPr>
          <p:nvPr/>
        </p:nvCxnSpPr>
        <p:spPr>
          <a:xfrm>
            <a:off x="3101448" y="5436386"/>
            <a:ext cx="19924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A1B72A-8DC4-5C41-48E5-A16FABB1BE24}"/>
              </a:ext>
            </a:extLst>
          </p:cNvPr>
          <p:cNvCxnSpPr>
            <a:cxnSpLocks/>
          </p:cNvCxnSpPr>
          <p:nvPr/>
        </p:nvCxnSpPr>
        <p:spPr>
          <a:xfrm flipV="1">
            <a:off x="6687915" y="3830917"/>
            <a:ext cx="1943360" cy="258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30A58F-9786-8D86-B06A-89AC0A2FF703}"/>
              </a:ext>
            </a:extLst>
          </p:cNvPr>
          <p:cNvGrpSpPr/>
          <p:nvPr/>
        </p:nvGrpSpPr>
        <p:grpSpPr>
          <a:xfrm>
            <a:off x="1364707" y="4813557"/>
            <a:ext cx="1910721" cy="2044443"/>
            <a:chOff x="1046439" y="3787527"/>
            <a:chExt cx="2135814" cy="247176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5706B6F-1078-C5FD-664D-E8E009700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670" t="23801" r="55655" b="6547"/>
            <a:stretch/>
          </p:blipFill>
          <p:spPr>
            <a:xfrm>
              <a:off x="1068053" y="3787527"/>
              <a:ext cx="2092586" cy="192938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BB5629-A1EF-FE3E-F602-B691D335B883}"/>
                </a:ext>
              </a:extLst>
            </p:cNvPr>
            <p:cNvSpPr txBox="1"/>
            <p:nvPr/>
          </p:nvSpPr>
          <p:spPr>
            <a:xfrm>
              <a:off x="1046439" y="5812761"/>
              <a:ext cx="2135814" cy="446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Retinal Image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0647980-9F67-6424-B405-B3D28A52EB7C}"/>
              </a:ext>
            </a:extLst>
          </p:cNvPr>
          <p:cNvGrpSpPr/>
          <p:nvPr/>
        </p:nvGrpSpPr>
        <p:grpSpPr>
          <a:xfrm>
            <a:off x="6209910" y="1185716"/>
            <a:ext cx="1912020" cy="1360761"/>
            <a:chOff x="7281410" y="872289"/>
            <a:chExt cx="1957138" cy="1464567"/>
          </a:xfrm>
          <a:solidFill>
            <a:schemeClr val="accent6">
              <a:lumMod val="75000"/>
            </a:schemeClr>
          </a:solidFill>
        </p:grpSpPr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4C1C37FA-0CCF-46AD-5E58-D90265F68B1F}"/>
                </a:ext>
              </a:extLst>
            </p:cNvPr>
            <p:cNvSpPr/>
            <p:nvPr/>
          </p:nvSpPr>
          <p:spPr>
            <a:xfrm>
              <a:off x="7281410" y="889219"/>
              <a:ext cx="978569" cy="1253709"/>
            </a:xfrm>
            <a:prstGeom prst="can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ylinder 42">
              <a:extLst>
                <a:ext uri="{FF2B5EF4-FFF2-40B4-BE49-F238E27FC236}">
                  <a16:creationId xmlns:a16="http://schemas.microsoft.com/office/drawing/2014/main" id="{4089399A-5761-D815-E50A-D17913F363BC}"/>
                </a:ext>
              </a:extLst>
            </p:cNvPr>
            <p:cNvSpPr/>
            <p:nvPr/>
          </p:nvSpPr>
          <p:spPr>
            <a:xfrm>
              <a:off x="8259979" y="872289"/>
              <a:ext cx="978569" cy="1253709"/>
            </a:xfrm>
            <a:prstGeom prst="can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ylinder 43">
              <a:extLst>
                <a:ext uri="{FF2B5EF4-FFF2-40B4-BE49-F238E27FC236}">
                  <a16:creationId xmlns:a16="http://schemas.microsoft.com/office/drawing/2014/main" id="{E31456C8-D0AB-0596-657E-0A3392B8917A}"/>
                </a:ext>
              </a:extLst>
            </p:cNvPr>
            <p:cNvSpPr/>
            <p:nvPr/>
          </p:nvSpPr>
          <p:spPr>
            <a:xfrm>
              <a:off x="7905687" y="1083147"/>
              <a:ext cx="978569" cy="1253709"/>
            </a:xfrm>
            <a:prstGeom prst="can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133E2D-DED0-210D-8E72-A3D485BA8C18}"/>
              </a:ext>
            </a:extLst>
          </p:cNvPr>
          <p:cNvCxnSpPr>
            <a:cxnSpLocks/>
          </p:cNvCxnSpPr>
          <p:nvPr/>
        </p:nvCxnSpPr>
        <p:spPr>
          <a:xfrm flipV="1">
            <a:off x="5365361" y="2021725"/>
            <a:ext cx="1157753" cy="1744334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C6295A-25FA-15EE-BC35-93C44D8621A4}"/>
              </a:ext>
            </a:extLst>
          </p:cNvPr>
          <p:cNvCxnSpPr>
            <a:cxnSpLocks/>
          </p:cNvCxnSpPr>
          <p:nvPr/>
        </p:nvCxnSpPr>
        <p:spPr>
          <a:xfrm flipV="1">
            <a:off x="6307626" y="2212229"/>
            <a:ext cx="1075300" cy="161868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301" y="88567"/>
            <a:ext cx="1154388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900" b="1" dirty="0"/>
              <a:t>Block Diagram Web Application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ADFDFDC-7D4D-444B-F908-7EBCC2410EA3}"/>
              </a:ext>
            </a:extLst>
          </p:cNvPr>
          <p:cNvGrpSpPr/>
          <p:nvPr/>
        </p:nvGrpSpPr>
        <p:grpSpPr>
          <a:xfrm>
            <a:off x="4323576" y="3139886"/>
            <a:ext cx="2564775" cy="3306886"/>
            <a:chOff x="4244713" y="2253437"/>
            <a:chExt cx="2728452" cy="356723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F3BE90-F22C-12A7-DE30-EC95DB5FD6F9}"/>
                </a:ext>
              </a:extLst>
            </p:cNvPr>
            <p:cNvSpPr/>
            <p:nvPr/>
          </p:nvSpPr>
          <p:spPr>
            <a:xfrm>
              <a:off x="4244713" y="2253437"/>
              <a:ext cx="2728452" cy="3567235"/>
            </a:xfrm>
            <a:prstGeom prst="round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r>
                <a:rPr lang="en-US" b="1" dirty="0"/>
                <a:t>Computer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F1C8BB-66F2-C10B-E719-7E6DF45759AB}"/>
                </a:ext>
              </a:extLst>
            </p:cNvPr>
            <p:cNvGrpSpPr/>
            <p:nvPr/>
          </p:nvGrpSpPr>
          <p:grpSpPr>
            <a:xfrm>
              <a:off x="4453402" y="2439002"/>
              <a:ext cx="2359742" cy="2678786"/>
              <a:chOff x="4453402" y="2439002"/>
              <a:chExt cx="2359742" cy="2678786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F0F449-BF39-C0AF-416F-6DB1FB1093E8}"/>
                  </a:ext>
                </a:extLst>
              </p:cNvPr>
              <p:cNvCxnSpPr>
                <a:cxnSpLocks/>
                <a:stCxn id="9" idx="0"/>
                <a:endCxn id="6" idx="2"/>
              </p:cNvCxnSpPr>
              <p:nvPr/>
            </p:nvCxnSpPr>
            <p:spPr>
              <a:xfrm flipV="1">
                <a:off x="5633273" y="3498469"/>
                <a:ext cx="1" cy="55985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05D26FB-DCFE-7D86-ED29-19CD74D763C4}"/>
                  </a:ext>
                </a:extLst>
              </p:cNvPr>
              <p:cNvSpPr/>
              <p:nvPr/>
            </p:nvSpPr>
            <p:spPr>
              <a:xfrm>
                <a:off x="4453403" y="2439002"/>
                <a:ext cx="2359741" cy="1059467"/>
              </a:xfrm>
              <a:prstGeom prst="round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DR Web</a:t>
                </a:r>
              </a:p>
              <a:p>
                <a:pPr algn="ctr"/>
                <a:r>
                  <a:rPr lang="en-US" b="1" dirty="0"/>
                  <a:t>Application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9635FE3-0A99-F49A-B35F-FBE3717E9180}"/>
                  </a:ext>
                </a:extLst>
              </p:cNvPr>
              <p:cNvSpPr/>
              <p:nvPr/>
            </p:nvSpPr>
            <p:spPr>
              <a:xfrm>
                <a:off x="4453402" y="4058321"/>
                <a:ext cx="2359741" cy="1059467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File Explorer</a:t>
                </a:r>
              </a:p>
            </p:txBody>
          </p:sp>
        </p:grp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D428F4-34F9-C036-3754-FC5793C2F746}"/>
              </a:ext>
            </a:extLst>
          </p:cNvPr>
          <p:cNvCxnSpPr>
            <a:cxnSpLocks/>
          </p:cNvCxnSpPr>
          <p:nvPr/>
        </p:nvCxnSpPr>
        <p:spPr>
          <a:xfrm>
            <a:off x="2884484" y="5414747"/>
            <a:ext cx="19627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30A58F-9786-8D86-B06A-89AC0A2FF703}"/>
              </a:ext>
            </a:extLst>
          </p:cNvPr>
          <p:cNvGrpSpPr/>
          <p:nvPr/>
        </p:nvGrpSpPr>
        <p:grpSpPr>
          <a:xfrm>
            <a:off x="1173639" y="4793329"/>
            <a:ext cx="1882230" cy="1976105"/>
            <a:chOff x="1046439" y="3787527"/>
            <a:chExt cx="2135814" cy="23945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5706B6F-1078-C5FD-664D-E8E009700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670" t="23801" r="55655" b="6547"/>
            <a:stretch/>
          </p:blipFill>
          <p:spPr>
            <a:xfrm>
              <a:off x="1068053" y="3787527"/>
              <a:ext cx="2092586" cy="192938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BB5629-A1EF-FE3E-F602-B691D335B883}"/>
                </a:ext>
              </a:extLst>
            </p:cNvPr>
            <p:cNvSpPr txBox="1"/>
            <p:nvPr/>
          </p:nvSpPr>
          <p:spPr>
            <a:xfrm>
              <a:off x="1046439" y="5812761"/>
              <a:ext cx="21358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Retinal Image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0647980-9F67-6424-B405-B3D28A52EB7C}"/>
              </a:ext>
            </a:extLst>
          </p:cNvPr>
          <p:cNvGrpSpPr/>
          <p:nvPr/>
        </p:nvGrpSpPr>
        <p:grpSpPr>
          <a:xfrm>
            <a:off x="5946596" y="1173708"/>
            <a:ext cx="1883510" cy="1357678"/>
            <a:chOff x="7281410" y="872289"/>
            <a:chExt cx="1957138" cy="1464567"/>
          </a:xfrm>
          <a:solidFill>
            <a:schemeClr val="accent6">
              <a:lumMod val="75000"/>
            </a:schemeClr>
          </a:solidFill>
        </p:grpSpPr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4C1C37FA-0CCF-46AD-5E58-D90265F68B1F}"/>
                </a:ext>
              </a:extLst>
            </p:cNvPr>
            <p:cNvSpPr/>
            <p:nvPr/>
          </p:nvSpPr>
          <p:spPr>
            <a:xfrm>
              <a:off x="7281410" y="889219"/>
              <a:ext cx="978569" cy="1253709"/>
            </a:xfrm>
            <a:prstGeom prst="can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ylinder 42">
              <a:extLst>
                <a:ext uri="{FF2B5EF4-FFF2-40B4-BE49-F238E27FC236}">
                  <a16:creationId xmlns:a16="http://schemas.microsoft.com/office/drawing/2014/main" id="{4089399A-5761-D815-E50A-D17913F363BC}"/>
                </a:ext>
              </a:extLst>
            </p:cNvPr>
            <p:cNvSpPr/>
            <p:nvPr/>
          </p:nvSpPr>
          <p:spPr>
            <a:xfrm>
              <a:off x="8259979" y="872289"/>
              <a:ext cx="978569" cy="1253709"/>
            </a:xfrm>
            <a:prstGeom prst="can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ylinder 43">
              <a:extLst>
                <a:ext uri="{FF2B5EF4-FFF2-40B4-BE49-F238E27FC236}">
                  <a16:creationId xmlns:a16="http://schemas.microsoft.com/office/drawing/2014/main" id="{E31456C8-D0AB-0596-657E-0A3392B8917A}"/>
                </a:ext>
              </a:extLst>
            </p:cNvPr>
            <p:cNvSpPr/>
            <p:nvPr/>
          </p:nvSpPr>
          <p:spPr>
            <a:xfrm>
              <a:off x="7905687" y="1083147"/>
              <a:ext cx="978569" cy="1253709"/>
            </a:xfrm>
            <a:prstGeom prst="can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133E2D-DED0-210D-8E72-A3D485BA8C18}"/>
              </a:ext>
            </a:extLst>
          </p:cNvPr>
          <p:cNvCxnSpPr>
            <a:cxnSpLocks/>
          </p:cNvCxnSpPr>
          <p:nvPr/>
        </p:nvCxnSpPr>
        <p:spPr>
          <a:xfrm flipV="1">
            <a:off x="5433354" y="2030828"/>
            <a:ext cx="941755" cy="1447039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077D94-C1F6-7B52-C015-DEFA3C503356}"/>
              </a:ext>
            </a:extLst>
          </p:cNvPr>
          <p:cNvCxnSpPr>
            <a:cxnSpLocks/>
          </p:cNvCxnSpPr>
          <p:nvPr/>
        </p:nvCxnSpPr>
        <p:spPr>
          <a:xfrm flipV="1">
            <a:off x="6199963" y="2299497"/>
            <a:ext cx="792351" cy="1275462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A9DAB7-A65C-24DA-0813-C45D154DC1D3}"/>
              </a:ext>
            </a:extLst>
          </p:cNvPr>
          <p:cNvGrpSpPr/>
          <p:nvPr/>
        </p:nvGrpSpPr>
        <p:grpSpPr>
          <a:xfrm>
            <a:off x="8043191" y="2612603"/>
            <a:ext cx="2455484" cy="2695708"/>
            <a:chOff x="8043191" y="2612603"/>
            <a:chExt cx="2455484" cy="269570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9BDEB4E-3687-78C2-8604-5960BAD872AB}"/>
                </a:ext>
              </a:extLst>
            </p:cNvPr>
            <p:cNvGrpSpPr/>
            <p:nvPr/>
          </p:nvGrpSpPr>
          <p:grpSpPr>
            <a:xfrm>
              <a:off x="8043191" y="2612603"/>
              <a:ext cx="2455484" cy="2695708"/>
              <a:chOff x="8039645" y="2531386"/>
              <a:chExt cx="2455484" cy="26957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DC48E69-86DB-3149-816F-096A16B662E1}"/>
                  </a:ext>
                </a:extLst>
              </p:cNvPr>
              <p:cNvSpPr/>
              <p:nvPr/>
            </p:nvSpPr>
            <p:spPr>
              <a:xfrm>
                <a:off x="8039645" y="2531386"/>
                <a:ext cx="2455484" cy="2695708"/>
              </a:xfrm>
              <a:prstGeom prst="round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tIns="0" bIns="0" rtlCol="0" anchor="b" anchorCtr="0"/>
              <a:lstStyle/>
              <a:p>
                <a:pPr algn="ctr"/>
                <a:r>
                  <a:rPr lang="en-US" sz="1600" b="1" dirty="0"/>
                  <a:t>Output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21CA7D0-B961-0B8B-ECC4-0CD0D7CA56B1}"/>
                  </a:ext>
                </a:extLst>
              </p:cNvPr>
              <p:cNvGrpSpPr/>
              <p:nvPr/>
            </p:nvGrpSpPr>
            <p:grpSpPr>
              <a:xfrm>
                <a:off x="8331902" y="2789353"/>
                <a:ext cx="1871015" cy="1764193"/>
                <a:chOff x="8525976" y="3019464"/>
                <a:chExt cx="1944155" cy="1916916"/>
              </a:xfrm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45FC3E96-5E07-96F7-4E83-7437026AC168}"/>
                    </a:ext>
                  </a:extLst>
                </p:cNvPr>
                <p:cNvSpPr/>
                <p:nvPr/>
              </p:nvSpPr>
              <p:spPr>
                <a:xfrm>
                  <a:off x="8525976" y="3019464"/>
                  <a:ext cx="1944155" cy="695241"/>
                </a:xfrm>
                <a:prstGeom prst="roundRect">
                  <a:avLst/>
                </a:prstGeom>
                <a:solidFill>
                  <a:srgbClr val="FFC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Recognition</a:t>
                  </a: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68884C37-14F4-2032-07BA-C444EBB97831}"/>
                    </a:ext>
                  </a:extLst>
                </p:cNvPr>
                <p:cNvSpPr/>
                <p:nvPr/>
              </p:nvSpPr>
              <p:spPr>
                <a:xfrm>
                  <a:off x="8525976" y="4241138"/>
                  <a:ext cx="1944155" cy="695242"/>
                </a:xfrm>
                <a:prstGeom prst="roundRect">
                  <a:avLst/>
                </a:prstGeom>
                <a:solidFill>
                  <a:srgbClr val="FFC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Diagnosis</a:t>
                  </a:r>
                </a:p>
              </p:txBody>
            </p:sp>
          </p:grp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9E406BA-F5B7-9C53-49DB-A1050A678E24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9270933" y="3510420"/>
              <a:ext cx="23" cy="48449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A1B72A-8DC4-5C41-48E5-A16FABB1BE24}"/>
              </a:ext>
            </a:extLst>
          </p:cNvPr>
          <p:cNvCxnSpPr>
            <a:cxnSpLocks/>
          </p:cNvCxnSpPr>
          <p:nvPr/>
        </p:nvCxnSpPr>
        <p:spPr>
          <a:xfrm flipV="1">
            <a:off x="6417473" y="3812916"/>
            <a:ext cx="1914382" cy="257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74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5400" b="1" dirty="0"/>
              <a:t>Flow Chart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FC3E96-5E07-96F7-4E83-7437026AC168}"/>
              </a:ext>
            </a:extLst>
          </p:cNvPr>
          <p:cNvSpPr/>
          <p:nvPr/>
        </p:nvSpPr>
        <p:spPr>
          <a:xfrm>
            <a:off x="152904" y="1636066"/>
            <a:ext cx="1944155" cy="745428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Image Acquisition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E806DA-840C-0229-8A43-6F47A9FEC06F}"/>
              </a:ext>
            </a:extLst>
          </p:cNvPr>
          <p:cNvGrpSpPr/>
          <p:nvPr/>
        </p:nvGrpSpPr>
        <p:grpSpPr>
          <a:xfrm>
            <a:off x="3939181" y="1964826"/>
            <a:ext cx="1944155" cy="1679748"/>
            <a:chOff x="4792844" y="1954591"/>
            <a:chExt cx="2139696" cy="167974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F3BE90-F22C-12A7-DE30-EC95DB5FD6F9}"/>
                </a:ext>
              </a:extLst>
            </p:cNvPr>
            <p:cNvSpPr/>
            <p:nvPr/>
          </p:nvSpPr>
          <p:spPr>
            <a:xfrm>
              <a:off x="4792844" y="1954591"/>
              <a:ext cx="2139696" cy="1679748"/>
            </a:xfrm>
            <a:prstGeom prst="round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r>
                <a:rPr lang="en-US" b="1" dirty="0"/>
                <a:t>Server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FCD3B46-86F8-BD22-6D0F-4D7ACFADB29F}"/>
                </a:ext>
              </a:extLst>
            </p:cNvPr>
            <p:cNvSpPr/>
            <p:nvPr/>
          </p:nvSpPr>
          <p:spPr>
            <a:xfrm>
              <a:off x="4973657" y="2176148"/>
              <a:ext cx="1774199" cy="745671"/>
            </a:xfrm>
            <a:prstGeom prst="round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Network </a:t>
              </a:r>
            </a:p>
            <a:p>
              <a:pPr algn="ctr"/>
              <a:r>
                <a:rPr lang="en-US" sz="1600" b="1" dirty="0"/>
                <a:t>Model 1</a:t>
              </a:r>
            </a:p>
          </p:txBody>
        </p: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5F8146-78F6-F1D2-509D-3DB2E1EBA15C}"/>
              </a:ext>
            </a:extLst>
          </p:cNvPr>
          <p:cNvCxnSpPr>
            <a:cxnSpLocks/>
            <a:stCxn id="8" idx="2"/>
            <a:endCxn id="4" idx="1"/>
          </p:cNvCxnSpPr>
          <p:nvPr/>
        </p:nvCxnSpPr>
        <p:spPr>
          <a:xfrm rot="16200000" flipH="1">
            <a:off x="450103" y="3056372"/>
            <a:ext cx="1890363" cy="540605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B6080E-FE99-EA26-147C-2FACC695D58A}"/>
              </a:ext>
            </a:extLst>
          </p:cNvPr>
          <p:cNvCxnSpPr>
            <a:cxnSpLocks/>
            <a:stCxn id="4" idx="0"/>
            <a:endCxn id="10" idx="1"/>
          </p:cNvCxnSpPr>
          <p:nvPr/>
        </p:nvCxnSpPr>
        <p:spPr>
          <a:xfrm rot="5400000" flipH="1" flipV="1">
            <a:off x="2762613" y="2585890"/>
            <a:ext cx="957758" cy="1395378"/>
          </a:xfrm>
          <a:prstGeom prst="bentConnector2">
            <a:avLst/>
          </a:prstGeom>
          <a:ln w="76200">
            <a:prstDash val="solid"/>
            <a:miter lim="800000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83327B-C841-C7E5-7838-E5C82CECB66C}"/>
              </a:ext>
            </a:extLst>
          </p:cNvPr>
          <p:cNvCxnSpPr>
            <a:cxnSpLocks/>
            <a:stCxn id="10" idx="3"/>
            <a:endCxn id="50" idx="1"/>
          </p:cNvCxnSpPr>
          <p:nvPr/>
        </p:nvCxnSpPr>
        <p:spPr>
          <a:xfrm>
            <a:off x="5883336" y="2804700"/>
            <a:ext cx="27869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9F17E8-0B1B-FA6F-8672-2CFE45B08034}"/>
              </a:ext>
            </a:extLst>
          </p:cNvPr>
          <p:cNvSpPr/>
          <p:nvPr/>
        </p:nvSpPr>
        <p:spPr>
          <a:xfrm>
            <a:off x="1665587" y="3762458"/>
            <a:ext cx="1756432" cy="101879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/>
            <a:r>
              <a:rPr lang="en-US" b="1" dirty="0"/>
              <a:t>Application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1293E76-A5B2-D986-98E8-E25B4D6D2E56}"/>
              </a:ext>
            </a:extLst>
          </p:cNvPr>
          <p:cNvSpPr/>
          <p:nvPr/>
        </p:nvSpPr>
        <p:spPr>
          <a:xfrm>
            <a:off x="10563367" y="4228895"/>
            <a:ext cx="1625585" cy="742467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Outcome</a:t>
            </a: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1D4697C9-33F4-669D-2F66-32926653F1BE}"/>
              </a:ext>
            </a:extLst>
          </p:cNvPr>
          <p:cNvSpPr/>
          <p:nvPr/>
        </p:nvSpPr>
        <p:spPr>
          <a:xfrm>
            <a:off x="8670325" y="2104857"/>
            <a:ext cx="1756431" cy="1399686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If retinal?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96B4BA-6AB6-6A18-50A4-2315550480E9}"/>
              </a:ext>
            </a:extLst>
          </p:cNvPr>
          <p:cNvGrpSpPr/>
          <p:nvPr/>
        </p:nvGrpSpPr>
        <p:grpSpPr>
          <a:xfrm>
            <a:off x="3937422" y="4971362"/>
            <a:ext cx="1944155" cy="1679748"/>
            <a:chOff x="4792844" y="1954591"/>
            <a:chExt cx="2139696" cy="167974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A65B0993-57BD-AC0C-2ADD-9FFBC98E8A52}"/>
                </a:ext>
              </a:extLst>
            </p:cNvPr>
            <p:cNvSpPr/>
            <p:nvPr/>
          </p:nvSpPr>
          <p:spPr>
            <a:xfrm>
              <a:off x="4792844" y="1954591"/>
              <a:ext cx="2139696" cy="1679748"/>
            </a:xfrm>
            <a:prstGeom prst="round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r>
                <a:rPr lang="en-US" b="1" dirty="0"/>
                <a:t>Server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8053940-D660-7AC3-9E3F-82A8A28911A5}"/>
                </a:ext>
              </a:extLst>
            </p:cNvPr>
            <p:cNvSpPr/>
            <p:nvPr/>
          </p:nvSpPr>
          <p:spPr>
            <a:xfrm>
              <a:off x="4973657" y="2176148"/>
              <a:ext cx="1774199" cy="745671"/>
            </a:xfrm>
            <a:prstGeom prst="round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Network </a:t>
              </a:r>
            </a:p>
            <a:p>
              <a:pPr algn="ctr"/>
              <a:r>
                <a:rPr lang="en-US" sz="1600" b="1" dirty="0"/>
                <a:t>Model 2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BB81587-71D3-D983-93C5-20ABCFFDDA45}"/>
              </a:ext>
            </a:extLst>
          </p:cNvPr>
          <p:cNvCxnSpPr>
            <a:cxnSpLocks/>
            <a:stCxn id="50" idx="3"/>
            <a:endCxn id="41" idx="0"/>
          </p:cNvCxnSpPr>
          <p:nvPr/>
        </p:nvCxnSpPr>
        <p:spPr>
          <a:xfrm>
            <a:off x="10426756" y="2804700"/>
            <a:ext cx="949404" cy="142419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Subtitle 2">
            <a:extLst>
              <a:ext uri="{FF2B5EF4-FFF2-40B4-BE49-F238E27FC236}">
                <a16:creationId xmlns:a16="http://schemas.microsoft.com/office/drawing/2014/main" id="{35532A98-34CE-F21A-2345-3D593D934F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476702" y="2895538"/>
            <a:ext cx="1168527" cy="495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sz="2000" b="1" dirty="0"/>
              <a:t>Image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155279C1-813D-06B2-D6A7-D43340BEDF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831151" y="3812026"/>
            <a:ext cx="2261971" cy="495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sz="2000" b="1" dirty="0"/>
              <a:t>True (Retinal)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2B406C45-C5E5-24FB-DB27-F0729B44853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777284" y="5314878"/>
            <a:ext cx="3786083" cy="495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sz="2000" b="1" dirty="0"/>
              <a:t>Referable/Non-Referable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70E35DF2-94D3-635C-657E-34245DF19B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996087" y="2074516"/>
            <a:ext cx="2192865" cy="725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sz="2000" b="1" dirty="0"/>
              <a:t>False (Non-Retinal)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11DC602-C3D5-886E-1CB1-CC395A952765}"/>
              </a:ext>
            </a:extLst>
          </p:cNvPr>
          <p:cNvCxnSpPr>
            <a:cxnSpLocks/>
            <a:stCxn id="50" idx="2"/>
            <a:endCxn id="4" idx="3"/>
          </p:cNvCxnSpPr>
          <p:nvPr/>
        </p:nvCxnSpPr>
        <p:spPr>
          <a:xfrm rot="5400000">
            <a:off x="6101623" y="824939"/>
            <a:ext cx="767314" cy="612652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70">
            <a:extLst>
              <a:ext uri="{FF2B5EF4-FFF2-40B4-BE49-F238E27FC236}">
                <a16:creationId xmlns:a16="http://schemas.microsoft.com/office/drawing/2014/main" id="{1B27C7CF-57C0-C907-A0ED-DFBC1A4C4F18}"/>
              </a:ext>
            </a:extLst>
          </p:cNvPr>
          <p:cNvCxnSpPr>
            <a:cxnSpLocks/>
            <a:stCxn id="4" idx="2"/>
            <a:endCxn id="52" idx="1"/>
          </p:cNvCxnSpPr>
          <p:nvPr/>
        </p:nvCxnSpPr>
        <p:spPr>
          <a:xfrm rot="16200000" flipH="1">
            <a:off x="2725622" y="4599436"/>
            <a:ext cx="1029980" cy="139361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70">
            <a:extLst>
              <a:ext uri="{FF2B5EF4-FFF2-40B4-BE49-F238E27FC236}">
                <a16:creationId xmlns:a16="http://schemas.microsoft.com/office/drawing/2014/main" id="{768A9143-D26A-950F-C775-1889717FE495}"/>
              </a:ext>
            </a:extLst>
          </p:cNvPr>
          <p:cNvCxnSpPr>
            <a:cxnSpLocks/>
            <a:stCxn id="52" idx="3"/>
            <a:endCxn id="41" idx="2"/>
          </p:cNvCxnSpPr>
          <p:nvPr/>
        </p:nvCxnSpPr>
        <p:spPr>
          <a:xfrm flipV="1">
            <a:off x="5881577" y="4971362"/>
            <a:ext cx="5494583" cy="839874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Subtitle 2">
            <a:extLst>
              <a:ext uri="{FF2B5EF4-FFF2-40B4-BE49-F238E27FC236}">
                <a16:creationId xmlns:a16="http://schemas.microsoft.com/office/drawing/2014/main" id="{72591AA0-41E9-C871-5FF7-4DB15C2A88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574139" y="2303786"/>
            <a:ext cx="3786083" cy="495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sz="2000" b="1" dirty="0"/>
              <a:t>Retinal/Non-Retinal</a:t>
            </a:r>
          </a:p>
        </p:txBody>
      </p:sp>
      <p:sp>
        <p:nvSpPr>
          <p:cNvPr id="108" name="Subtitle 2">
            <a:extLst>
              <a:ext uri="{FF2B5EF4-FFF2-40B4-BE49-F238E27FC236}">
                <a16:creationId xmlns:a16="http://schemas.microsoft.com/office/drawing/2014/main" id="{6775348A-4A30-82C9-A897-ED6EB41AA46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532748" y="5290654"/>
            <a:ext cx="1168527" cy="495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sz="2000" b="1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6035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 animBg="1"/>
      <p:bldP spid="50" grpId="0" animBg="1"/>
      <p:bldP spid="67" grpId="0"/>
      <p:bldP spid="68" grpId="0"/>
      <p:bldP spid="69" grpId="0"/>
      <p:bldP spid="70" grpId="0"/>
      <p:bldP spid="104" grpId="0"/>
      <p:bldP spid="1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5400" b="1" dirty="0"/>
              <a:t>Process Flow Diagram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EA961A-D98C-8247-8907-163FC6A4014B}"/>
              </a:ext>
            </a:extLst>
          </p:cNvPr>
          <p:cNvGrpSpPr/>
          <p:nvPr/>
        </p:nvGrpSpPr>
        <p:grpSpPr>
          <a:xfrm>
            <a:off x="152904" y="1620879"/>
            <a:ext cx="11928889" cy="4969669"/>
            <a:chOff x="152904" y="1620879"/>
            <a:chExt cx="11928889" cy="496966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2BEB506-EE2F-F805-3293-C7296682E975}"/>
                </a:ext>
              </a:extLst>
            </p:cNvPr>
            <p:cNvSpPr/>
            <p:nvPr/>
          </p:nvSpPr>
          <p:spPr>
            <a:xfrm>
              <a:off x="9749064" y="1620879"/>
              <a:ext cx="2332729" cy="742467"/>
            </a:xfrm>
            <a:prstGeom prst="roundRect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DR Detection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5FC3E96-5E07-96F7-4E83-7437026AC168}"/>
                </a:ext>
              </a:extLst>
            </p:cNvPr>
            <p:cNvSpPr/>
            <p:nvPr/>
          </p:nvSpPr>
          <p:spPr>
            <a:xfrm>
              <a:off x="152904" y="1636066"/>
              <a:ext cx="1944155" cy="745428"/>
            </a:xfrm>
            <a:prstGeom prst="roundRect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Image Acquisition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466E66F-7170-8219-FFB4-772D9B3CC262}"/>
                </a:ext>
              </a:extLst>
            </p:cNvPr>
            <p:cNvGrpSpPr/>
            <p:nvPr/>
          </p:nvGrpSpPr>
          <p:grpSpPr>
            <a:xfrm>
              <a:off x="4843518" y="2914660"/>
              <a:ext cx="2139696" cy="3675888"/>
              <a:chOff x="4895428" y="2916479"/>
              <a:chExt cx="2916041" cy="3674691"/>
            </a:xfrm>
            <a:solidFill>
              <a:srgbClr val="FFFF00"/>
            </a:solidFill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5F3BE90-F22C-12A7-DE30-EC95DB5FD6F9}"/>
                  </a:ext>
                </a:extLst>
              </p:cNvPr>
              <p:cNvSpPr/>
              <p:nvPr/>
            </p:nvSpPr>
            <p:spPr>
              <a:xfrm>
                <a:off x="4895428" y="2916479"/>
                <a:ext cx="2916041" cy="3674691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b="1" dirty="0"/>
                  <a:t>Model Training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FCD3B46-86F8-BD22-6D0F-4D7ACFADB29F}"/>
                  </a:ext>
                </a:extLst>
              </p:cNvPr>
              <p:cNvSpPr/>
              <p:nvPr/>
            </p:nvSpPr>
            <p:spPr>
              <a:xfrm>
                <a:off x="5129174" y="3459159"/>
                <a:ext cx="2417931" cy="745428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Model Training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5C4D1A9-88B9-A79C-85F1-E9FE2DBC4D18}"/>
                  </a:ext>
                </a:extLst>
              </p:cNvPr>
              <p:cNvSpPr/>
              <p:nvPr/>
            </p:nvSpPr>
            <p:spPr>
              <a:xfrm>
                <a:off x="5129174" y="4808994"/>
                <a:ext cx="2417931" cy="745428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Model Testing</a:t>
                </a:r>
              </a:p>
            </p:txBody>
          </p:sp>
        </p:grp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A55F8146-78F6-F1D2-509D-3DB2E1EBA15C}"/>
                </a:ext>
              </a:extLst>
            </p:cNvPr>
            <p:cNvCxnSpPr>
              <a:cxnSpLocks/>
              <a:stCxn id="8" idx="2"/>
              <a:endCxn id="4" idx="1"/>
            </p:cNvCxnSpPr>
            <p:nvPr/>
          </p:nvCxnSpPr>
          <p:spPr>
            <a:xfrm rot="16200000" flipH="1">
              <a:off x="248514" y="3257961"/>
              <a:ext cx="2371709" cy="618773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B6080E-FE99-EA26-147C-2FACC695D58A}"/>
                </a:ext>
              </a:extLst>
            </p:cNvPr>
            <p:cNvCxnSpPr>
              <a:cxnSpLocks/>
              <a:stCxn id="4" idx="3"/>
              <a:endCxn id="10" idx="1"/>
            </p:cNvCxnSpPr>
            <p:nvPr/>
          </p:nvCxnSpPr>
          <p:spPr>
            <a:xfrm flipV="1">
              <a:off x="3882326" y="4752604"/>
              <a:ext cx="961192" cy="5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83327B-C841-C7E5-7838-E5C82CECB66C}"/>
                </a:ext>
              </a:extLst>
            </p:cNvPr>
            <p:cNvCxnSpPr>
              <a:cxnSpLocks/>
              <a:stCxn id="10" idx="3"/>
              <a:endCxn id="19" idx="1"/>
            </p:cNvCxnSpPr>
            <p:nvPr/>
          </p:nvCxnSpPr>
          <p:spPr>
            <a:xfrm flipV="1">
              <a:off x="6983214" y="4746045"/>
              <a:ext cx="1143628" cy="655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F664B9B-424B-81DD-7BAB-6BD3CDFD120D}"/>
                </a:ext>
              </a:extLst>
            </p:cNvPr>
            <p:cNvGrpSpPr/>
            <p:nvPr/>
          </p:nvGrpSpPr>
          <p:grpSpPr>
            <a:xfrm>
              <a:off x="1743755" y="2915857"/>
              <a:ext cx="2138571" cy="3674691"/>
              <a:chOff x="1434192" y="2916479"/>
              <a:chExt cx="2138571" cy="3674691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B9F17E8-0B1B-FA6F-8672-2CFE45B08034}"/>
                  </a:ext>
                </a:extLst>
              </p:cNvPr>
              <p:cNvSpPr/>
              <p:nvPr/>
            </p:nvSpPr>
            <p:spPr>
              <a:xfrm>
                <a:off x="1434192" y="2916479"/>
                <a:ext cx="2138571" cy="3674691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b="1" dirty="0"/>
                  <a:t>Image Preprocessing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7632CE2-DE35-9DC7-1235-A67DF00B4DD3}"/>
                  </a:ext>
                </a:extLst>
              </p:cNvPr>
              <p:cNvSpPr/>
              <p:nvPr/>
            </p:nvSpPr>
            <p:spPr>
              <a:xfrm>
                <a:off x="1619769" y="4064990"/>
                <a:ext cx="1767414" cy="745428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Resize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18CC0C6-F00D-5E22-925D-47D9EF4BFC3F}"/>
                  </a:ext>
                </a:extLst>
              </p:cNvPr>
              <p:cNvSpPr/>
              <p:nvPr/>
            </p:nvSpPr>
            <p:spPr>
              <a:xfrm>
                <a:off x="1619768" y="4980248"/>
                <a:ext cx="1767414" cy="745428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Augmentation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32FEEA7-C996-3A79-7FCC-BEB56FB342C1}"/>
                  </a:ext>
                </a:extLst>
              </p:cNvPr>
              <p:cNvSpPr/>
              <p:nvPr/>
            </p:nvSpPr>
            <p:spPr>
              <a:xfrm>
                <a:off x="1618399" y="3149732"/>
                <a:ext cx="1767414" cy="745428"/>
              </a:xfrm>
              <a:prstGeom prst="roundRect">
                <a:avLst/>
              </a:prstGeom>
              <a:solidFill>
                <a:srgbClr val="F4B18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Noise Removal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D019B6-427A-5C49-69DE-17BA58DAC75E}"/>
                </a:ext>
              </a:extLst>
            </p:cNvPr>
            <p:cNvGrpSpPr/>
            <p:nvPr/>
          </p:nvGrpSpPr>
          <p:grpSpPr>
            <a:xfrm>
              <a:off x="8126842" y="2908699"/>
              <a:ext cx="2135826" cy="3674692"/>
              <a:chOff x="8993308" y="2898029"/>
              <a:chExt cx="2135826" cy="3674691"/>
            </a:xfrm>
            <a:solidFill>
              <a:srgbClr val="E4631C"/>
            </a:solidFill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E6E3C25-9726-6943-40E4-6C6AD2504B0E}"/>
                  </a:ext>
                </a:extLst>
              </p:cNvPr>
              <p:cNvSpPr/>
              <p:nvPr/>
            </p:nvSpPr>
            <p:spPr>
              <a:xfrm>
                <a:off x="8993308" y="2898029"/>
                <a:ext cx="2135826" cy="3674691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b="1" dirty="0"/>
                  <a:t>Analysis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DC48E69-86DB-3149-816F-096A16B662E1}"/>
                  </a:ext>
                </a:extLst>
              </p:cNvPr>
              <p:cNvSpPr/>
              <p:nvPr/>
            </p:nvSpPr>
            <p:spPr>
              <a:xfrm>
                <a:off x="9171149" y="3199454"/>
                <a:ext cx="1767414" cy="745428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Accuracy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1F2E867-F181-51B2-CBD5-C1092216057B}"/>
                  </a:ext>
                </a:extLst>
              </p:cNvPr>
              <p:cNvSpPr/>
              <p:nvPr/>
            </p:nvSpPr>
            <p:spPr>
              <a:xfrm>
                <a:off x="9171149" y="4118126"/>
                <a:ext cx="1767414" cy="745428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Specificity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0059215-CA47-699F-2E79-BD099B860B87}"/>
                  </a:ext>
                </a:extLst>
              </p:cNvPr>
              <p:cNvSpPr/>
              <p:nvPr/>
            </p:nvSpPr>
            <p:spPr>
              <a:xfrm>
                <a:off x="9171149" y="5041571"/>
                <a:ext cx="1767414" cy="745428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Sensitivity</a:t>
                </a:r>
              </a:p>
            </p:txBody>
          </p:sp>
        </p:grp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A23C1C69-758E-44D4-1F94-2CFD4D138F2A}"/>
                </a:ext>
              </a:extLst>
            </p:cNvPr>
            <p:cNvCxnSpPr>
              <a:cxnSpLocks/>
              <a:stCxn id="19" idx="3"/>
              <a:endCxn id="7" idx="2"/>
            </p:cNvCxnSpPr>
            <p:nvPr/>
          </p:nvCxnSpPr>
          <p:spPr>
            <a:xfrm flipV="1">
              <a:off x="10262668" y="2363346"/>
              <a:ext cx="652761" cy="2382699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58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129" y="370098"/>
            <a:ext cx="12000693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" indent="0"/>
            <a:r>
              <a:rPr lang="en-US" b="1" dirty="0"/>
              <a:t>Artificial Neural Networks; Image Classifiers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14466" y="1947672"/>
            <a:ext cx="10515600" cy="454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b="0" i="0" dirty="0">
                <a:effectLst/>
                <a:latin typeface="Söhne"/>
              </a:rPr>
              <a:t>Machine learning model inspired by the human brain's neural network structure.</a:t>
            </a:r>
            <a:endParaRPr lang="en-US" dirty="0"/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Effective in image classification; ability to learn complex patterns and relationships within the data.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Can automatically extract relevant features from images, recognize and classify objects or patterns in images accurately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E6A4D90-FE7F-AC00-1DCF-AA8A207119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0091" y="6576165"/>
            <a:ext cx="11788861" cy="199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[7] T. Li, Y. Gao, K. Wang, S. Guo, H. Liu, and H. Kang, “Diagnostic assessment of deep learning algorithms for diabetic retinopathy screening,” Inf. Sci., vol. 501, pp. 511–522, Oct. 2019</a:t>
            </a:r>
          </a:p>
        </p:txBody>
      </p:sp>
    </p:spTree>
    <p:extLst>
      <p:ext uri="{BB962C8B-B14F-4D97-AF65-F5344CB8AC3E}">
        <p14:creationId xmlns:p14="http://schemas.microsoft.com/office/powerpoint/2010/main" val="264535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129" y="370098"/>
            <a:ext cx="12000693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" indent="0"/>
            <a:r>
              <a:rPr lang="en-US" b="1" dirty="0"/>
              <a:t>Convolutional Neural Networks (CNN) over Simple ANN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14466" y="1947672"/>
            <a:ext cx="10515600" cy="454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b="0" i="0" dirty="0">
                <a:effectLst/>
                <a:latin typeface="Söhne"/>
              </a:rPr>
              <a:t>Specialized type of ANN specifically designed for image processing and recognition tasks</a:t>
            </a:r>
            <a:endParaRPr lang="en-US" dirty="0"/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Unique architectural elements such as convolutional layers, pooling layers, and fully connected layers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Optimized for image processing tasks, with improved performance and accuracy over simple ANN architectures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E6A4D90-FE7F-AC00-1DCF-AA8A207119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0091" y="6576165"/>
            <a:ext cx="11788861" cy="199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[7] T. Li, Y. Gao, K. Wang, S. Guo, H. Liu, and H. Kang, “Diagnostic assessment of deep learning algorithms for diabetic retinopathy screening,” Inf. Sci., vol. 501, pp. 511–522, Oct. 2019</a:t>
            </a:r>
          </a:p>
        </p:txBody>
      </p:sp>
    </p:spTree>
    <p:extLst>
      <p:ext uri="{BB962C8B-B14F-4D97-AF65-F5344CB8AC3E}">
        <p14:creationId xmlns:p14="http://schemas.microsoft.com/office/powerpoint/2010/main" val="2314109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129" y="370098"/>
            <a:ext cx="12000693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" indent="0"/>
            <a:r>
              <a:rPr lang="en-US" b="1" dirty="0"/>
              <a:t>Convolutional Neural Networks (CNN) over Simple ANN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14466" y="1947672"/>
            <a:ext cx="10515600" cy="454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dirty="0"/>
              <a:t>Convolutional layers; apply filters, extract features from images preserving their spatial relationships </a:t>
            </a:r>
          </a:p>
          <a:p>
            <a:pPr marL="342900" algn="just"/>
            <a:endParaRPr lang="en-US" b="0" i="0" dirty="0">
              <a:effectLst/>
              <a:latin typeface="Söhne"/>
            </a:endParaRPr>
          </a:p>
          <a:p>
            <a:pPr marL="342900" algn="just"/>
            <a:r>
              <a:rPr lang="en-US" b="0" i="0" dirty="0">
                <a:effectLst/>
                <a:latin typeface="Söhne"/>
              </a:rPr>
              <a:t>Pooling layers reduce the spatial dimensions of feature maps, enabling model to be invariant to small changes</a:t>
            </a:r>
            <a:endParaRPr lang="en-US" dirty="0"/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Parameter and weight sharing across convolutional layers, learning spatial hierarchies of features efficiently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E6A4D90-FE7F-AC00-1DCF-AA8A207119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0091" y="6576165"/>
            <a:ext cx="11788861" cy="199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[7] T. Li, Y. Gao, K. Wang, S. Guo, H. Liu, and H. Kang, “Diagnostic assessment of deep learning algorithms for diabetic retinopathy screening,” Inf. Sci., vol. 501, pp. 511–522, Oct. 2019</a:t>
            </a:r>
          </a:p>
        </p:txBody>
      </p:sp>
    </p:spTree>
    <p:extLst>
      <p:ext uri="{BB962C8B-B14F-4D97-AF65-F5344CB8AC3E}">
        <p14:creationId xmlns:p14="http://schemas.microsoft.com/office/powerpoint/2010/main" val="1428109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129" y="370098"/>
            <a:ext cx="12000693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" indent="0"/>
            <a:r>
              <a:rPr lang="en-US" b="1" dirty="0"/>
              <a:t>Convolutional Neural Networks (CNN) over Simple ANN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14466" y="1947672"/>
            <a:ext cx="10515600" cy="454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dirty="0"/>
              <a:t>Convolutional layers; apply filters, extract features from images preserving their spatial relationships </a:t>
            </a:r>
          </a:p>
          <a:p>
            <a:pPr marL="342900" algn="just"/>
            <a:endParaRPr lang="en-US" b="0" i="0" dirty="0">
              <a:effectLst/>
              <a:latin typeface="Söhne"/>
            </a:endParaRPr>
          </a:p>
          <a:p>
            <a:pPr marL="342900" algn="just"/>
            <a:r>
              <a:rPr lang="en-US" b="0" i="0" dirty="0">
                <a:effectLst/>
                <a:latin typeface="Söhne"/>
              </a:rPr>
              <a:t>Pooling layers reduce the spatial dimensions of feature maps, enabling model to be invariant to small changes</a:t>
            </a:r>
            <a:endParaRPr lang="en-US" dirty="0"/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Parameter and weight sharing across convolutional layers, learning spatial hierarchies of features efficiently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E6A4D90-FE7F-AC00-1DCF-AA8A207119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0091" y="6576165"/>
            <a:ext cx="11788861" cy="199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[7] T. Li, Y. Gao, K. Wang, S. Guo, H. Liu, and H. Kang, “Diagnostic assessment of deep learning algorithms for diabetic retinopathy screening,” Inf. Sci., vol. 501, pp. 511–522, Oct. 2019</a:t>
            </a:r>
          </a:p>
        </p:txBody>
      </p:sp>
    </p:spTree>
    <p:extLst>
      <p:ext uri="{BB962C8B-B14F-4D97-AF65-F5344CB8AC3E}">
        <p14:creationId xmlns:p14="http://schemas.microsoft.com/office/powerpoint/2010/main" val="262381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0E6131-A5B8-4C0D-AF8C-5D2E5A8463E9}"/>
              </a:ext>
            </a:extLst>
          </p:cNvPr>
          <p:cNvSpPr/>
          <p:nvPr/>
        </p:nvSpPr>
        <p:spPr>
          <a:xfrm>
            <a:off x="898543" y="1247671"/>
            <a:ext cx="6045182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200" b="1" dirty="0">
                <a:latin typeface="+mj-lt"/>
              </a:rPr>
              <a:t>Agenda</a:t>
            </a: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416CA9E6-D932-327D-E791-EEFA9012BF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618369"/>
              </p:ext>
            </p:extLst>
          </p:nvPr>
        </p:nvGraphicFramePr>
        <p:xfrm>
          <a:off x="3921134" y="763945"/>
          <a:ext cx="6491227" cy="533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71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129" y="370098"/>
            <a:ext cx="12000693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" indent="0"/>
            <a:r>
              <a:rPr lang="en-US" b="1" dirty="0"/>
              <a:t>Classification Networks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14466" y="1947672"/>
            <a:ext cx="10515600" cy="454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3200" dirty="0"/>
              <a:t>Two networks trained for the project</a:t>
            </a:r>
          </a:p>
          <a:p>
            <a:pPr marL="800100" lvl="1" algn="just"/>
            <a:r>
              <a:rPr lang="en-US" sz="2800" dirty="0"/>
              <a:t>Network 1; Retinal Image Identification</a:t>
            </a:r>
          </a:p>
          <a:p>
            <a:pPr marL="1257300" lvl="2" algn="just"/>
            <a:r>
              <a:rPr lang="en-US" sz="2400" dirty="0"/>
              <a:t>One of the Two models proposed to be used; simple ANN or Mobilenetv2</a:t>
            </a:r>
          </a:p>
          <a:p>
            <a:pPr marL="1257300" lvl="2" algn="just"/>
            <a:r>
              <a:rPr lang="en-US" sz="2400" dirty="0"/>
              <a:t>No/less complex patterns to be detected</a:t>
            </a:r>
          </a:p>
          <a:p>
            <a:pPr marL="800100" lvl="1" algn="just"/>
            <a:r>
              <a:rPr lang="en-US" sz="2800" dirty="0"/>
              <a:t>Network 2; DR Detection</a:t>
            </a:r>
          </a:p>
          <a:p>
            <a:pPr marL="1257300" lvl="2" algn="just"/>
            <a:r>
              <a:rPr lang="en-US" sz="2400" dirty="0"/>
              <a:t>Complex patterns to be trained on</a:t>
            </a:r>
          </a:p>
          <a:p>
            <a:pPr marL="1257300" lvl="2" algn="just"/>
            <a:r>
              <a:rPr lang="en-US" sz="2400" dirty="0"/>
              <a:t>MobileNetv2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E6A4D90-FE7F-AC00-1DCF-AA8A207119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0091" y="6576165"/>
            <a:ext cx="11788861" cy="199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[7] T. Li, Y. Gao, K. Wang, S. Guo, H. Liu, and H. Kang, “Diagnostic assessment of deep learning algorithms for diabetic retinopathy screening,” Inf. Sci., vol. 501, pp. 511–522, Oct. 2019</a:t>
            </a:r>
          </a:p>
        </p:txBody>
      </p:sp>
    </p:spTree>
    <p:extLst>
      <p:ext uri="{BB962C8B-B14F-4D97-AF65-F5344CB8AC3E}">
        <p14:creationId xmlns:p14="http://schemas.microsoft.com/office/powerpoint/2010/main" val="2241441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129" y="370098"/>
            <a:ext cx="12000693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" indent="0"/>
            <a:r>
              <a:rPr lang="en-US" b="1" dirty="0"/>
              <a:t>Network 1: Retinal Image Identification 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14466" y="1947672"/>
            <a:ext cx="11280356" cy="4545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kern="100" dirty="0">
                <a:effectLst/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Goal: Develop a classification model to identify between retinal images.</a:t>
            </a:r>
          </a:p>
          <a:p>
            <a:pPr marL="342900" algn="just"/>
            <a:endParaRPr lang="en-US" kern="100" dirty="0">
              <a:effectLst/>
              <a:latin typeface="Segoe UI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algn="just"/>
            <a:r>
              <a:rPr lang="en-US" kern="100" dirty="0">
                <a:effectLst/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Dataset: Two classes - "non-retinal" (real-world images) and "retinal" (retinal images).</a:t>
            </a:r>
          </a:p>
          <a:p>
            <a:pPr marL="342900" algn="just"/>
            <a:endParaRPr lang="en-US" kern="100" dirty="0">
              <a:effectLst/>
              <a:latin typeface="Segoe UI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algn="just"/>
            <a:r>
              <a:rPr lang="en-US" kern="100" dirty="0">
                <a:effectLst/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Training: Simple artificial neural network (ANN) architecture.</a:t>
            </a:r>
          </a:p>
          <a:p>
            <a:pPr marL="342900" algn="just"/>
            <a:endParaRPr lang="en-US" kern="100" dirty="0">
              <a:effectLst/>
              <a:latin typeface="Segoe UI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algn="just"/>
            <a:r>
              <a:rPr lang="en-US" kern="100" dirty="0">
                <a:effectLst/>
                <a:latin typeface="Segoe UI (Body)"/>
                <a:ea typeface="Calibri" panose="020F0502020204030204" pitchFamily="34" charset="0"/>
                <a:cs typeface="Times New Roman" panose="02020603050405020304" pitchFamily="18" charset="0"/>
              </a:rPr>
              <a:t>Alternative Approach: MobileNetV2 due to limitations on complex features.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E6A4D90-FE7F-AC00-1DCF-AA8A207119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0091" y="6576165"/>
            <a:ext cx="11788861" cy="199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[7] T. Li, Y. Gao, K. Wang, S. Guo, H. Liu, and H. Kang, “Diagnostic assessment of deep learning algorithms for diabetic retinopathy screening,” Inf. Sci., vol. 501, pp. 511–522, Oct. 2019</a:t>
            </a:r>
          </a:p>
        </p:txBody>
      </p:sp>
    </p:spTree>
    <p:extLst>
      <p:ext uri="{BB962C8B-B14F-4D97-AF65-F5344CB8AC3E}">
        <p14:creationId xmlns:p14="http://schemas.microsoft.com/office/powerpoint/2010/main" val="348680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129" y="370098"/>
            <a:ext cx="12000693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" indent="0"/>
            <a:r>
              <a:rPr lang="en-US" b="1" dirty="0"/>
              <a:t>Network 2: DR Detection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14466" y="1947672"/>
            <a:ext cx="10515600" cy="4545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3200" dirty="0"/>
              <a:t>Objective: Detect DR in retinal images</a:t>
            </a:r>
          </a:p>
          <a:p>
            <a:pPr marL="342900" algn="just"/>
            <a:endParaRPr lang="en-US" sz="3200" dirty="0"/>
          </a:p>
          <a:p>
            <a:pPr marL="342900" algn="just"/>
            <a:r>
              <a:rPr lang="en-US" sz="3200" dirty="0"/>
              <a:t>Training: Deep learning model trained on 18,000 retinal images from the </a:t>
            </a:r>
            <a:r>
              <a:rPr lang="en-US" sz="3200" dirty="0" err="1"/>
              <a:t>EyePacs</a:t>
            </a:r>
            <a:r>
              <a:rPr lang="en-US" sz="3200" dirty="0"/>
              <a:t> dataset</a:t>
            </a:r>
          </a:p>
          <a:p>
            <a:pPr marL="342900" algn="just"/>
            <a:endParaRPr lang="en-US" sz="3200" dirty="0"/>
          </a:p>
          <a:p>
            <a:pPr marL="342900" algn="just"/>
            <a:r>
              <a:rPr lang="en-US" sz="3200" dirty="0"/>
              <a:t>Classes: "Referable/DR" and "Non-Referable/No-DR" for disease classification</a:t>
            </a:r>
          </a:p>
          <a:p>
            <a:pPr marL="342900" algn="just"/>
            <a:endParaRPr lang="en-US" sz="3200" dirty="0"/>
          </a:p>
          <a:p>
            <a:pPr marL="342900" algn="just"/>
            <a:r>
              <a:rPr lang="en-US" sz="3200" dirty="0"/>
              <a:t>Knowledge Transfer: fine tuning on DDR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E6A4D90-FE7F-AC00-1DCF-AA8A207119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0091" y="6576165"/>
            <a:ext cx="11788861" cy="199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[7] T. Li, Y. Gao, K. Wang, S. Guo, H. Liu, and H. Kang, “Diagnostic assessment of deep learning algorithms for diabetic retinopathy screening,” Inf. Sci., vol. 501, pp. 511–522, Oct. 2019</a:t>
            </a:r>
          </a:p>
        </p:txBody>
      </p:sp>
    </p:spTree>
    <p:extLst>
      <p:ext uri="{BB962C8B-B14F-4D97-AF65-F5344CB8AC3E}">
        <p14:creationId xmlns:p14="http://schemas.microsoft.com/office/powerpoint/2010/main" val="2058546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0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Acquisition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14466" y="1947672"/>
            <a:ext cx="10515600" cy="4545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 dataset consisting of real-world images, including non retinal images, was used.</a:t>
            </a:r>
            <a:endParaRPr lang="en-US" b="0" i="0" dirty="0">
              <a:effectLst/>
            </a:endParaRPr>
          </a:p>
          <a:p>
            <a:pPr marL="800100" lvl="1" algn="just"/>
            <a:r>
              <a:rPr lang="en-US" b="0" i="0" dirty="0">
                <a:effectLst/>
              </a:rPr>
              <a:t>The dataset of random images was sourced from Kaggle.</a:t>
            </a:r>
            <a:endParaRPr lang="en-US" dirty="0"/>
          </a:p>
          <a:p>
            <a:pPr marL="800100" lvl="1" algn="just"/>
            <a:endParaRPr lang="en-US" dirty="0"/>
          </a:p>
          <a:p>
            <a:pPr marL="342900" algn="just"/>
            <a:r>
              <a:rPr lang="en-US" dirty="0"/>
              <a:t>Two datasets for retinal images:</a:t>
            </a:r>
          </a:p>
          <a:p>
            <a:pPr marL="1028700" lvl="1" indent="-457200" algn="just">
              <a:buFont typeface="+mj-lt"/>
              <a:buAutoNum type="arabicPeriod"/>
            </a:pPr>
            <a:r>
              <a:rPr lang="en-US" dirty="0" err="1"/>
              <a:t>EyePacs</a:t>
            </a:r>
            <a:r>
              <a:rPr lang="en-US" dirty="0"/>
              <a:t> dataset; 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Taken from “</a:t>
            </a:r>
            <a:r>
              <a:rPr lang="en-US" sz="2200" i="1" dirty="0"/>
              <a:t>Kaggle Diabetic Retinopathy Detection Competition. Accessed: Apr. 11, 2020. [Online]”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Around 35000 retinal images</a:t>
            </a:r>
          </a:p>
          <a:p>
            <a:pPr marL="1028700" lvl="1" indent="-457200" algn="just">
              <a:buFont typeface="+mj-lt"/>
              <a:buAutoNum type="arabicPeriod"/>
            </a:pPr>
            <a:endParaRPr lang="en-US" dirty="0"/>
          </a:p>
          <a:p>
            <a:pPr marL="1028700" lvl="1" indent="-457200" algn="just">
              <a:buFont typeface="+mj-lt"/>
              <a:buAutoNum type="arabicPeriod"/>
            </a:pPr>
            <a:r>
              <a:rPr lang="en-US" dirty="0"/>
              <a:t>DDR dataset; 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Taken from </a:t>
            </a:r>
            <a:r>
              <a:rPr lang="en-US" sz="2200" i="1" dirty="0"/>
              <a:t>“Diagnostic assessment of deep learning algorithms for diabetic retinopathy screening,” by T. Li et. al. [7]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Around 12000 retinal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E6A4D90-FE7F-AC00-1DCF-AA8A207119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0091" y="6576165"/>
            <a:ext cx="11788861" cy="199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[7] T. Li, Y. Gao, K. Wang, S. Guo, H. Liu, and H. Kang, “Diagnostic assessment of deep learning algorithms for diabetic retinopathy screening,” Inf. Sci., vol. 501, pp. 511–522, Oct. 2019</a:t>
            </a:r>
          </a:p>
        </p:txBody>
      </p:sp>
    </p:spTree>
    <p:extLst>
      <p:ext uri="{BB962C8B-B14F-4D97-AF65-F5344CB8AC3E}">
        <p14:creationId xmlns:p14="http://schemas.microsoft.com/office/powerpoint/2010/main" val="3791466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0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Acquisition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14466" y="1947672"/>
            <a:ext cx="10515600" cy="4545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dirty="0"/>
              <a:t>One data set for real-world images say non retinal</a:t>
            </a:r>
          </a:p>
          <a:p>
            <a:pPr marL="800100" lvl="1" algn="just"/>
            <a:r>
              <a:rPr lang="en-US" dirty="0"/>
              <a:t>Random images dataset; Taken from </a:t>
            </a:r>
            <a:r>
              <a:rPr lang="en-US" dirty="0" err="1"/>
              <a:t>kaggle</a:t>
            </a:r>
            <a:endParaRPr lang="en-US" dirty="0"/>
          </a:p>
          <a:p>
            <a:pPr marL="800100" lvl="1" algn="just"/>
            <a:endParaRPr lang="en-US" dirty="0"/>
          </a:p>
          <a:p>
            <a:pPr marL="342900" algn="just"/>
            <a:r>
              <a:rPr lang="en-US" dirty="0"/>
              <a:t>Two datasets for retinal images:</a:t>
            </a:r>
          </a:p>
          <a:p>
            <a:pPr marL="1028700" lvl="1" indent="-457200" algn="just">
              <a:buFont typeface="+mj-lt"/>
              <a:buAutoNum type="arabicPeriod"/>
            </a:pPr>
            <a:r>
              <a:rPr lang="en-US" dirty="0" err="1"/>
              <a:t>EyePACS</a:t>
            </a:r>
            <a:r>
              <a:rPr lang="en-US" dirty="0"/>
              <a:t> dataset; 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taken from “</a:t>
            </a:r>
            <a:r>
              <a:rPr lang="en-US" sz="2200" i="1" dirty="0"/>
              <a:t>Kaggle Diabetic Retinopathy Detection Competition. Accessed: Apr. 11, 2020. [Online]”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Around 35000 retinal images</a:t>
            </a:r>
          </a:p>
          <a:p>
            <a:pPr marL="1028700" lvl="1" indent="-457200" algn="just">
              <a:buFont typeface="+mj-lt"/>
              <a:buAutoNum type="arabicPeriod"/>
            </a:pPr>
            <a:endParaRPr lang="en-US" dirty="0"/>
          </a:p>
          <a:p>
            <a:pPr marL="1028700" lvl="1" indent="-457200" algn="just">
              <a:buFont typeface="+mj-lt"/>
              <a:buAutoNum type="arabicPeriod"/>
            </a:pPr>
            <a:r>
              <a:rPr lang="en-US" dirty="0"/>
              <a:t>DDR dataset; 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taken from </a:t>
            </a:r>
            <a:r>
              <a:rPr lang="en-US" sz="2200" i="1" dirty="0"/>
              <a:t>“Diagnostic assessment of deep learning algorithms for diabetic retinopathy screening,” by T. Li et. al. [7]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around 12000 retinal images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E6A4D90-FE7F-AC00-1DCF-AA8A207119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0091" y="6576165"/>
            <a:ext cx="11788861" cy="199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[7] T. Li, Y. Gao, K. Wang, S. Guo, H. Liu, and H. Kang, “Diagnostic assessment of deep learning algorithms for diabetic retinopathy screening,” Inf. Sci., vol. 501, pp. 511–522, Oct. 2019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72C5CA-E65C-DA62-910C-319C63A68DA5}"/>
              </a:ext>
            </a:extLst>
          </p:cNvPr>
          <p:cNvSpPr/>
          <p:nvPr/>
        </p:nvSpPr>
        <p:spPr>
          <a:xfrm>
            <a:off x="645302" y="1670984"/>
            <a:ext cx="10608718" cy="4987781"/>
          </a:xfrm>
          <a:prstGeom prst="roundRect">
            <a:avLst/>
          </a:prstGeom>
          <a:gradFill>
            <a:gsLst>
              <a:gs pos="21000">
                <a:schemeClr val="accent2"/>
              </a:gs>
              <a:gs pos="56000">
                <a:srgbClr val="FF0000"/>
              </a:gs>
              <a:gs pos="9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39D23C3B-A6AA-28E3-1A06-B7D644DF3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813768"/>
              </p:ext>
            </p:extLst>
          </p:nvPr>
        </p:nvGraphicFramePr>
        <p:xfrm>
          <a:off x="873838" y="2175563"/>
          <a:ext cx="5418666" cy="2225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{85BE263C-DBD7-4A20-BB59-AAB30ACAA65A}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810666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14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Grading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26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32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2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62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Severe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32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Proliferative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05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102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0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Acquisition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14466" y="1947672"/>
            <a:ext cx="10515600" cy="4545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dirty="0"/>
              <a:t>One data set for real-world images say non retinal</a:t>
            </a:r>
          </a:p>
          <a:p>
            <a:pPr marL="800100" lvl="1" algn="just"/>
            <a:r>
              <a:rPr lang="en-US" dirty="0"/>
              <a:t>Random images dataset; Taken from </a:t>
            </a:r>
            <a:r>
              <a:rPr lang="en-US" dirty="0" err="1"/>
              <a:t>kaggle</a:t>
            </a:r>
            <a:endParaRPr lang="en-US" dirty="0"/>
          </a:p>
          <a:p>
            <a:pPr marL="800100" lvl="1" algn="just"/>
            <a:endParaRPr lang="en-US" dirty="0"/>
          </a:p>
          <a:p>
            <a:pPr marL="342900" algn="just"/>
            <a:r>
              <a:rPr lang="en-US" dirty="0"/>
              <a:t>Two datasets for retinal images:</a:t>
            </a:r>
          </a:p>
          <a:p>
            <a:pPr marL="1028700" lvl="1" indent="-457200" algn="just">
              <a:buFont typeface="+mj-lt"/>
              <a:buAutoNum type="arabicPeriod"/>
            </a:pPr>
            <a:r>
              <a:rPr lang="en-US" dirty="0" err="1"/>
              <a:t>EyePACS</a:t>
            </a:r>
            <a:r>
              <a:rPr lang="en-US" dirty="0"/>
              <a:t> dataset; 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taken from “</a:t>
            </a:r>
            <a:r>
              <a:rPr lang="en-US" sz="2200" i="1" dirty="0"/>
              <a:t>Kaggle Diabetic Retinopathy Detection Competition. Accessed: Apr. 11, 2020. [Online]”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Around 35000 retinal images</a:t>
            </a:r>
          </a:p>
          <a:p>
            <a:pPr marL="1028700" lvl="1" indent="-457200" algn="just">
              <a:buFont typeface="+mj-lt"/>
              <a:buAutoNum type="arabicPeriod"/>
            </a:pPr>
            <a:endParaRPr lang="en-US" dirty="0"/>
          </a:p>
          <a:p>
            <a:pPr marL="1028700" lvl="1" indent="-457200" algn="just">
              <a:buFont typeface="+mj-lt"/>
              <a:buAutoNum type="arabicPeriod"/>
            </a:pPr>
            <a:r>
              <a:rPr lang="en-US" dirty="0"/>
              <a:t>DDR dataset; 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taken from </a:t>
            </a:r>
            <a:r>
              <a:rPr lang="en-US" sz="2200" i="1" dirty="0"/>
              <a:t>“Diagnostic assessment of deep learning algorithms for diabetic retinopathy screening,” by T. Li et. al. [7]</a:t>
            </a:r>
          </a:p>
          <a:p>
            <a:pPr marL="1485900" lvl="2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around 12000 retinal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E6A4D90-FE7F-AC00-1DCF-AA8A207119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0091" y="6576165"/>
            <a:ext cx="11788861" cy="199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[7] T. Li, Y. Gao, K. Wang, S. Guo, H. Liu, and H. Kang, “Diagnostic assessment of deep learning algorithms for diabetic retinopathy screening,” Inf. Sci., vol. 501, pp. 511–522, Oct. 2019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99D4A5-FED5-BCD7-3466-FA42A84A8FDB}"/>
              </a:ext>
            </a:extLst>
          </p:cNvPr>
          <p:cNvSpPr/>
          <p:nvPr/>
        </p:nvSpPr>
        <p:spPr>
          <a:xfrm>
            <a:off x="645302" y="1670984"/>
            <a:ext cx="10608718" cy="4987781"/>
          </a:xfrm>
          <a:prstGeom prst="roundRect">
            <a:avLst/>
          </a:prstGeom>
          <a:gradFill>
            <a:gsLst>
              <a:gs pos="21000">
                <a:schemeClr val="accent2"/>
              </a:gs>
              <a:gs pos="56000">
                <a:srgbClr val="FF0000"/>
              </a:gs>
              <a:gs pos="9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EFF4EE3-57F2-97EC-3AD8-5B6E636D2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064709"/>
              </p:ext>
            </p:extLst>
          </p:nvPr>
        </p:nvGraphicFramePr>
        <p:xfrm>
          <a:off x="873838" y="2175563"/>
          <a:ext cx="5418666" cy="2225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{85BE263C-DBD7-4A20-BB59-AAB30ACAA65A}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810666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14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Grading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26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32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2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62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Severe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32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Proliferative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05147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C8130ED-01B0-3B6B-4887-47F1EA0FDBFD}"/>
              </a:ext>
            </a:extLst>
          </p:cNvPr>
          <p:cNvGrpSpPr/>
          <p:nvPr/>
        </p:nvGrpSpPr>
        <p:grpSpPr>
          <a:xfrm>
            <a:off x="6292504" y="2936385"/>
            <a:ext cx="4750354" cy="3357426"/>
            <a:chOff x="6891925" y="3155822"/>
            <a:chExt cx="4750354" cy="33574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8154DF-E794-E8B4-0A4A-3CF0A0E3F2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53804" y="3155822"/>
              <a:ext cx="4076262" cy="2715664"/>
              <a:chOff x="7451677" y="3264132"/>
              <a:chExt cx="4228758" cy="2817262"/>
            </a:xfrm>
            <a:effectLst>
              <a:outerShdw blurRad="25400" dist="38100" algn="l" rotWithShape="0">
                <a:prstClr val="black">
                  <a:alpha val="35000"/>
                </a:prstClr>
              </a:outerShdw>
            </a:effectLst>
          </p:grpSpPr>
          <p:pic>
            <p:nvPicPr>
              <p:cNvPr id="21" name="Picture 20" descr="A picture containing light, lit, dark, lamp&#10;&#10;Description automatically generated">
                <a:extLst>
                  <a:ext uri="{FF2B5EF4-FFF2-40B4-BE49-F238E27FC236}">
                    <a16:creationId xmlns:a16="http://schemas.microsoft.com/office/drawing/2014/main" id="{0D6A2AEA-B6CD-35B8-7731-422A162BF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1677" y="3264134"/>
                <a:ext cx="1417320" cy="1417320"/>
              </a:xfrm>
              <a:prstGeom prst="rect">
                <a:avLst/>
              </a:prstGeom>
            </p:spPr>
          </p:pic>
          <p:pic>
            <p:nvPicPr>
              <p:cNvPr id="23" name="Picture 22" descr="A close-up of a human brain&#10;&#10;Description automatically generated with low confidence">
                <a:extLst>
                  <a:ext uri="{FF2B5EF4-FFF2-40B4-BE49-F238E27FC236}">
                    <a16:creationId xmlns:a16="http://schemas.microsoft.com/office/drawing/2014/main" id="{1F3B84F9-FFD7-BDC8-E711-339262941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7396" y="3264133"/>
                <a:ext cx="1417320" cy="1417320"/>
              </a:xfrm>
              <a:prstGeom prst="rect">
                <a:avLst/>
              </a:prstGeom>
            </p:spPr>
          </p:pic>
          <p:pic>
            <p:nvPicPr>
              <p:cNvPr id="24" name="Picture 23" descr="A close-up of a planet&#10;&#10;Description automatically generated with low confidence">
                <a:extLst>
                  <a:ext uri="{FF2B5EF4-FFF2-40B4-BE49-F238E27FC236}">
                    <a16:creationId xmlns:a16="http://schemas.microsoft.com/office/drawing/2014/main" id="{7520C9A2-5B33-73F3-B40F-9C1AB5E4E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3115" y="3264132"/>
                <a:ext cx="1417320" cy="1417320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light, dark, star&#10;&#10;Description automatically generated">
                <a:extLst>
                  <a:ext uri="{FF2B5EF4-FFF2-40B4-BE49-F238E27FC236}">
                    <a16:creationId xmlns:a16="http://schemas.microsoft.com/office/drawing/2014/main" id="{5F64C52E-0553-85BA-0EFC-12220C92B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8413" y="4673713"/>
                <a:ext cx="1407681" cy="1407681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orange, lamp, light, dark&#10;&#10;Description automatically generated">
                <a:extLst>
                  <a:ext uri="{FF2B5EF4-FFF2-40B4-BE49-F238E27FC236}">
                    <a16:creationId xmlns:a16="http://schemas.microsoft.com/office/drawing/2014/main" id="{A5235711-1357-0F29-3125-DC8038944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0294" y="4664075"/>
                <a:ext cx="1417319" cy="1417319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5D53D2-6CEE-4D5B-93DB-4DC3CFB8B519}"/>
                </a:ext>
              </a:extLst>
            </p:cNvPr>
            <p:cNvGrpSpPr/>
            <p:nvPr/>
          </p:nvGrpSpPr>
          <p:grpSpPr>
            <a:xfrm>
              <a:off x="6891925" y="5928031"/>
              <a:ext cx="4750354" cy="585217"/>
              <a:chOff x="7936908" y="5944108"/>
              <a:chExt cx="4750354" cy="58521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C212E18-8835-8F63-530C-D68AEDB741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6908" y="5944108"/>
                <a:ext cx="293043" cy="29260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>
                <a:normAutofit fontScale="85000" lnSpcReduction="20000"/>
              </a:bodyPr>
              <a:lstStyle/>
              <a:p>
                <a:pPr algn="ctr"/>
                <a:r>
                  <a:rPr lang="en-US" b="1" dirty="0"/>
                  <a:t>a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67CBC96-61C4-FE4F-12EE-40BE9A85DC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29951" y="5945839"/>
                <a:ext cx="293043" cy="29260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>
                <a:normAutofit fontScale="85000" lnSpcReduction="20000"/>
              </a:bodyPr>
              <a:lstStyle/>
              <a:p>
                <a:pPr algn="ctr"/>
                <a:r>
                  <a:rPr lang="en-US" b="1" dirty="0"/>
                  <a:t>b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667859-0BD3-D32A-B6B1-2456D14810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22994" y="5944108"/>
                <a:ext cx="293043" cy="29260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>
                <a:normAutofit fontScale="85000" lnSpcReduction="20000"/>
              </a:bodyPr>
              <a:lstStyle/>
              <a:p>
                <a:pPr algn="ctr"/>
                <a:r>
                  <a:rPr lang="en-US" b="1" dirty="0"/>
                  <a:t>c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EE9663E-128D-3371-E8BD-416AD22182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83429" y="6236716"/>
                <a:ext cx="293043" cy="29260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>
                <a:normAutofit fontScale="85000" lnSpcReduction="20000"/>
              </a:bodyPr>
              <a:lstStyle/>
              <a:p>
                <a:pPr algn="ctr"/>
                <a:r>
                  <a:rPr lang="en-US" b="1" dirty="0"/>
                  <a:t>d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5AD65F-5985-49BF-2CF0-F25415EC54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76472" y="6236716"/>
                <a:ext cx="293043" cy="29260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>
                <a:normAutofit fontScale="85000" lnSpcReduction="20000"/>
              </a:bodyPr>
              <a:lstStyle/>
              <a:p>
                <a:pPr algn="ctr"/>
                <a:r>
                  <a:rPr lang="en-US" b="1" dirty="0"/>
                  <a:t>e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15D7522-C19B-5112-92DA-329CD3782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557" y="5944108"/>
                <a:ext cx="3724705" cy="585217"/>
              </a:xfrm>
              <a:prstGeom prst="rect">
                <a:avLst/>
              </a:prstGeom>
              <a:ln w="38100" cap="flat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sz="1400" b="1" dirty="0"/>
                  <a:t>(a) No DR; (b) Mild DR; (c) Moderative DR; (d) Severe DR; (e) Proliferative DR;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489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0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Preparing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14466" y="1853553"/>
            <a:ext cx="10515600" cy="3327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dirty="0"/>
              <a:t>Both models trained for two classes</a:t>
            </a:r>
          </a:p>
          <a:p>
            <a:pPr marL="342900" algn="just"/>
            <a:r>
              <a:rPr lang="en-US" dirty="0"/>
              <a:t>Original datasets to be prepared according to required tasks:</a:t>
            </a:r>
          </a:p>
          <a:p>
            <a:pPr marL="914400" lvl="1" indent="-342900" algn="just">
              <a:buFont typeface="+mj-lt"/>
              <a:buAutoNum type="arabicPeriod"/>
            </a:pPr>
            <a:r>
              <a:rPr lang="en-US" dirty="0"/>
              <a:t>Network 1 for retinal image identification</a:t>
            </a:r>
          </a:p>
          <a:p>
            <a:pPr marL="1371600" lvl="2" indent="-342900" algn="just"/>
            <a:r>
              <a:rPr lang="en-US" sz="1800" dirty="0"/>
              <a:t>Non retinal images include random real-world images</a:t>
            </a:r>
          </a:p>
          <a:p>
            <a:pPr marL="1371600" lvl="2" indent="-342900" algn="just"/>
            <a:r>
              <a:rPr lang="en-US" sz="1800" dirty="0"/>
              <a:t>Retinal images</a:t>
            </a:r>
          </a:p>
          <a:p>
            <a:pPr marL="914400" lvl="1" indent="-342900" algn="just">
              <a:buFont typeface="+mj-lt"/>
              <a:buAutoNum type="arabicPeriod"/>
            </a:pPr>
            <a:r>
              <a:rPr lang="en-US" dirty="0"/>
              <a:t>Network 2 for DR detection</a:t>
            </a:r>
          </a:p>
          <a:p>
            <a:pPr marL="1371600" lvl="2" indent="-342900" algn="just"/>
            <a:r>
              <a:rPr lang="en-US" sz="1800" dirty="0"/>
              <a:t>Non-Referable refer to no DR</a:t>
            </a:r>
          </a:p>
          <a:p>
            <a:pPr marL="1371600" lvl="2" indent="-342900" algn="just"/>
            <a:r>
              <a:rPr lang="en-US" sz="1800" dirty="0"/>
              <a:t>Referable refer to DR</a:t>
            </a:r>
            <a:endParaRPr lang="en-US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0B44F94-B88E-3067-DBC6-04D71578F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758668"/>
              </p:ext>
            </p:extLst>
          </p:nvPr>
        </p:nvGraphicFramePr>
        <p:xfrm>
          <a:off x="653600" y="5413598"/>
          <a:ext cx="5418666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{85BE263C-DBD7-4A20-BB59-AAB30ACAA65A}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810666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14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26733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 Model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Non-Retinal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3236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Retinal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2040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6C0C4B22-C481-E35E-2AFF-2018C4F3C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535743"/>
              </p:ext>
            </p:extLst>
          </p:nvPr>
        </p:nvGraphicFramePr>
        <p:xfrm>
          <a:off x="6421276" y="5413598"/>
          <a:ext cx="5418666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{85BE263C-DBD7-4A20-BB59-AAB30ACAA65A}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810666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14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26733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 Model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Non-Referable (No DR)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3236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Referable (DR)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20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41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0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Pre-processing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dirty="0"/>
              <a:t>Developed by former Kaggle competition winner Ben’s Graham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Used for DR detection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Crop dark regions and resize image</a:t>
            </a:r>
          </a:p>
          <a:p>
            <a:pPr marL="342900" algn="just"/>
            <a:endParaRPr lang="en-US" dirty="0"/>
          </a:p>
          <a:p>
            <a:pPr marL="342900" algn="just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9799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9282" y="457200"/>
            <a:ext cx="4665054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dirty="0"/>
              <a:t>Bens Graham Preprocessing Technique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577495" y="176829"/>
            <a:ext cx="6007608" cy="2066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000" dirty="0"/>
              <a:t>combines the original image and its Gaussian blur</a:t>
            </a:r>
          </a:p>
          <a:p>
            <a:pPr marL="342900" algn="just"/>
            <a:r>
              <a:rPr lang="en-US" sz="2000" dirty="0"/>
              <a:t>enhance edges and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12" name="Picture 11" descr="A blue and yellow snake logo&#10;&#10;Description automatically generated with low confidence">
            <a:extLst>
              <a:ext uri="{FF2B5EF4-FFF2-40B4-BE49-F238E27FC236}">
                <a16:creationId xmlns:a16="http://schemas.microsoft.com/office/drawing/2014/main" id="{7DDCA867-8A6A-30C8-7793-45E185D7A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210" y="5788765"/>
            <a:ext cx="642328" cy="694864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D155282B-704F-BA72-FA4D-7330EAE922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0091" y="6576165"/>
            <a:ext cx="11788861" cy="199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[8] Wang S, Zheng J, Hu HM, Li B. Naturalness preserved enhancement algorithm for non-uniform illumination images. IEEE Trans Image Process. 2013 Sep;22(9):3538-48. </a:t>
            </a:r>
            <a:r>
              <a:rPr lang="en-US" sz="800" dirty="0" err="1"/>
              <a:t>doi</a:t>
            </a:r>
            <a:r>
              <a:rPr lang="en-US" sz="800" dirty="0"/>
              <a:t>: 10.1109/TIP.2013.2261309. </a:t>
            </a:r>
            <a:r>
              <a:rPr lang="en-US" sz="800" dirty="0" err="1"/>
              <a:t>Epub</a:t>
            </a:r>
            <a:r>
              <a:rPr lang="en-US" sz="800" dirty="0"/>
              <a:t> 2013 May 2. PMID: 23661319.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05D8965-CC54-26B9-D377-BFD13DFF90D4}"/>
              </a:ext>
            </a:extLst>
          </p:cNvPr>
          <p:cNvSpPr txBox="1">
            <a:spLocks/>
          </p:cNvSpPr>
          <p:nvPr/>
        </p:nvSpPr>
        <p:spPr>
          <a:xfrm>
            <a:off x="4346243" y="5890880"/>
            <a:ext cx="4519134" cy="818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1050" dirty="0"/>
              <a:t>Figure: Images Before and After Applying Ben Graham's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0558E-E1E0-F0AF-A3AC-3ED38390C4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77" y="1931350"/>
            <a:ext cx="8772197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90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38200" y="1954591"/>
            <a:ext cx="10243782" cy="439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Preprocessing complete</a:t>
            </a:r>
          </a:p>
          <a:p>
            <a:pPr marL="342900" algn="just"/>
            <a:r>
              <a:rPr lang="en-US" sz="2400" dirty="0"/>
              <a:t>Data trained on the following model using TensorFlow:</a:t>
            </a:r>
          </a:p>
          <a:p>
            <a:pPr marL="800100" lvl="1" algn="just"/>
            <a:r>
              <a:rPr lang="en-US" dirty="0"/>
              <a:t>MobilenetV2</a:t>
            </a:r>
          </a:p>
          <a:p>
            <a:pPr marL="342900" algn="just"/>
            <a:r>
              <a:rPr lang="en-US" sz="2400" dirty="0"/>
              <a:t>MobileNetV2; a popular convolutional neural network (CNN) architecture</a:t>
            </a:r>
          </a:p>
          <a:p>
            <a:pPr marL="342900" algn="just"/>
            <a:r>
              <a:rPr lang="en-US" sz="2400" dirty="0"/>
              <a:t>designed for efficient computation on smartphones</a:t>
            </a:r>
          </a:p>
          <a:p>
            <a:pPr marL="342900" algn="just"/>
            <a:r>
              <a:rPr lang="en-US" sz="2400" dirty="0"/>
              <a:t>lightweight model, achieves high accuracy </a:t>
            </a:r>
          </a:p>
          <a:p>
            <a:pPr marL="342900" algn="just"/>
            <a:r>
              <a:rPr lang="en-US" sz="2400" dirty="0"/>
              <a:t>Minimizes computational resources and memory footprint.</a:t>
            </a:r>
          </a:p>
          <a:p>
            <a:pPr marL="342900" algn="just"/>
            <a:r>
              <a:rPr lang="en-US" sz="2400" dirty="0"/>
              <a:t>Offers a good balance between model size, inference speed, and accuracy,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B10B38-F64A-9616-A6A5-99BD395093A5}"/>
              </a:ext>
            </a:extLst>
          </p:cNvPr>
          <p:cNvGrpSpPr/>
          <p:nvPr/>
        </p:nvGrpSpPr>
        <p:grpSpPr>
          <a:xfrm>
            <a:off x="9853542" y="5998776"/>
            <a:ext cx="1669422" cy="694865"/>
            <a:chOff x="9865994" y="5775740"/>
            <a:chExt cx="1669422" cy="694865"/>
          </a:xfrm>
        </p:grpSpPr>
        <p:pic>
          <p:nvPicPr>
            <p:cNvPr id="6" name="Picture 5" descr="A blue and yellow snake logo&#10;&#10;Description automatically generated with low confidence">
              <a:extLst>
                <a:ext uri="{FF2B5EF4-FFF2-40B4-BE49-F238E27FC236}">
                  <a16:creationId xmlns:a16="http://schemas.microsoft.com/office/drawing/2014/main" id="{8AB3B14D-2019-FE29-6317-9FE14F45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994" y="5775740"/>
              <a:ext cx="642328" cy="694864"/>
            </a:xfrm>
            <a:prstGeom prst="rect">
              <a:avLst/>
            </a:prstGeom>
          </p:spPr>
        </p:pic>
        <p:pic>
          <p:nvPicPr>
            <p:cNvPr id="8" name="Picture 7" descr="A yellow and black logo&#10;&#10;Description automatically generated with low confidence">
              <a:extLst>
                <a:ext uri="{FF2B5EF4-FFF2-40B4-BE49-F238E27FC236}">
                  <a16:creationId xmlns:a16="http://schemas.microsoft.com/office/drawing/2014/main" id="{71238EEE-5526-9BCD-21A0-1EFA939E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088" y="5775741"/>
              <a:ext cx="642328" cy="694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41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7C28-64B4-A124-8B5B-8686DC2335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5689652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A472179-A3A8-EAE9-3F34-0BD4600E00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3139" y="2511493"/>
            <a:ext cx="7428255" cy="35295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algn="just">
              <a:lnSpc>
                <a:spcPct val="110000"/>
              </a:lnSpc>
            </a:pPr>
            <a:r>
              <a:rPr lang="en-US" sz="2000" dirty="0"/>
              <a:t>People with Diabetes develop Diabetic Retinopathy (DR) that may lead to vision loss.</a:t>
            </a:r>
          </a:p>
          <a:p>
            <a:pPr marL="285750" algn="just">
              <a:lnSpc>
                <a:spcPct val="110000"/>
              </a:lnSpc>
            </a:pPr>
            <a:r>
              <a:rPr lang="en-US" sz="2000" dirty="0"/>
              <a:t>One of its early indicators is changes in retinal blood vessels’ structure.</a:t>
            </a:r>
          </a:p>
          <a:p>
            <a:pPr marL="285750" algn="just">
              <a:lnSpc>
                <a:spcPct val="110000"/>
              </a:lnSpc>
            </a:pPr>
            <a:r>
              <a:rPr lang="en-US" sz="2000" dirty="0"/>
              <a:t>DR is the leading cause of new cases of blindness in people with diabetes. [1]</a:t>
            </a:r>
          </a:p>
          <a:p>
            <a:pPr algn="just">
              <a:lnSpc>
                <a:spcPct val="110000"/>
              </a:lnSpc>
            </a:pPr>
            <a:r>
              <a:rPr lang="en-US" sz="2000" dirty="0"/>
              <a:t>In Pakistan, 27.4 million people above the age of 20 are affected by diabetes. [2]</a:t>
            </a:r>
          </a:p>
          <a:p>
            <a:pPr marL="285750" algn="just">
              <a:lnSpc>
                <a:spcPct val="110000"/>
              </a:lnSpc>
            </a:pPr>
            <a:endParaRPr lang="en-US" sz="2000" dirty="0"/>
          </a:p>
          <a:p>
            <a:pPr algn="just"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7DBDBEE-FF05-E93A-D567-B6A969EA3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6" r="8151" b="4533"/>
          <a:stretch/>
        </p:blipFill>
        <p:spPr>
          <a:xfrm>
            <a:off x="8234533" y="647497"/>
            <a:ext cx="3523194" cy="557784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ECB096B-C635-D63A-632A-3D54365F1A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3139" y="6225337"/>
            <a:ext cx="11788861" cy="4666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900" dirty="0"/>
              <a:t>[1] </a:t>
            </a:r>
            <a:r>
              <a:rPr lang="en-US" sz="900" dirty="0">
                <a:hlinkClick r:id="rId4"/>
              </a:rPr>
              <a:t>https://www.cdc.gov/visionhealth/pdf/factsheet.pdf</a:t>
            </a:r>
            <a:endParaRPr lang="en-US" sz="9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900" dirty="0"/>
              <a:t>[2] Basit A, </a:t>
            </a:r>
            <a:r>
              <a:rPr lang="en-US" sz="900" dirty="0" err="1"/>
              <a:t>Fawwad</a:t>
            </a:r>
            <a:r>
              <a:rPr lang="en-US" sz="900" dirty="0"/>
              <a:t> A, Qureshi H NDSP Members, et al Prevalence of diabetes, pre-diabetes and associated risk factors: second National Diabetes Survey of Pakistan (NDSP), 2016–2017BMJ Open 2018;8:e020961. </a:t>
            </a:r>
            <a:r>
              <a:rPr lang="en-US" sz="900" dirty="0" err="1"/>
              <a:t>doi</a:t>
            </a:r>
            <a:r>
              <a:rPr lang="en-US" sz="900" dirty="0"/>
              <a:t>: 10.1136/bmjopen-2017-020961</a:t>
            </a:r>
          </a:p>
        </p:txBody>
      </p:sp>
    </p:spTree>
    <p:extLst>
      <p:ext uri="{BB962C8B-B14F-4D97-AF65-F5344CB8AC3E}">
        <p14:creationId xmlns:p14="http://schemas.microsoft.com/office/powerpoint/2010/main" val="396829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38200" y="1954591"/>
            <a:ext cx="10243782" cy="439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Preprocessing complete</a:t>
            </a:r>
          </a:p>
          <a:p>
            <a:pPr marL="342900" algn="just"/>
            <a:r>
              <a:rPr lang="en-US" sz="2400" dirty="0"/>
              <a:t>Data trained on the following models using TensorFlow:</a:t>
            </a:r>
          </a:p>
          <a:p>
            <a:pPr marL="800100" lvl="1" algn="just"/>
            <a:r>
              <a:rPr lang="en-US" dirty="0"/>
              <a:t>MobilenetV2; both tasks</a:t>
            </a:r>
          </a:p>
          <a:p>
            <a:pPr marL="800100" lvl="1" algn="just"/>
            <a:r>
              <a:rPr lang="en-US" dirty="0"/>
              <a:t>Simple ANN; retinal image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B10B38-F64A-9616-A6A5-99BD395093A5}"/>
              </a:ext>
            </a:extLst>
          </p:cNvPr>
          <p:cNvGrpSpPr/>
          <p:nvPr/>
        </p:nvGrpSpPr>
        <p:grpSpPr>
          <a:xfrm>
            <a:off x="9853542" y="5998776"/>
            <a:ext cx="1669422" cy="694865"/>
            <a:chOff x="9865994" y="5775740"/>
            <a:chExt cx="1669422" cy="694865"/>
          </a:xfrm>
        </p:grpSpPr>
        <p:pic>
          <p:nvPicPr>
            <p:cNvPr id="6" name="Picture 5" descr="A blue and yellow snake logo&#10;&#10;Description automatically generated with low confidence">
              <a:extLst>
                <a:ext uri="{FF2B5EF4-FFF2-40B4-BE49-F238E27FC236}">
                  <a16:creationId xmlns:a16="http://schemas.microsoft.com/office/drawing/2014/main" id="{8AB3B14D-2019-FE29-6317-9FE14F45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994" y="5775740"/>
              <a:ext cx="642328" cy="694864"/>
            </a:xfrm>
            <a:prstGeom prst="rect">
              <a:avLst/>
            </a:prstGeom>
          </p:spPr>
        </p:pic>
        <p:pic>
          <p:nvPicPr>
            <p:cNvPr id="8" name="Picture 7" descr="A yellow and black logo&#10;&#10;Description automatically generated with low confidence">
              <a:extLst>
                <a:ext uri="{FF2B5EF4-FFF2-40B4-BE49-F238E27FC236}">
                  <a16:creationId xmlns:a16="http://schemas.microsoft.com/office/drawing/2014/main" id="{71238EEE-5526-9BCD-21A0-1EFA939E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088" y="5775741"/>
              <a:ext cx="642328" cy="694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626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838200" y="1954591"/>
            <a:ext cx="10243782" cy="439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Preprocessing complete</a:t>
            </a:r>
          </a:p>
          <a:p>
            <a:pPr marL="342900" algn="just"/>
            <a:r>
              <a:rPr lang="en-US" sz="2400" dirty="0"/>
              <a:t>Data trained on the following models using TensorFlow:</a:t>
            </a:r>
          </a:p>
          <a:p>
            <a:pPr marL="800100" lvl="1" algn="just"/>
            <a:r>
              <a:rPr lang="en-US" dirty="0"/>
              <a:t>MobilenetV2; both tasks</a:t>
            </a:r>
          </a:p>
          <a:p>
            <a:pPr marL="800100" lvl="1" algn="just"/>
            <a:r>
              <a:rPr lang="en-US" dirty="0"/>
              <a:t>Simple ANN; retinal image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B10B38-F64A-9616-A6A5-99BD395093A5}"/>
              </a:ext>
            </a:extLst>
          </p:cNvPr>
          <p:cNvGrpSpPr/>
          <p:nvPr/>
        </p:nvGrpSpPr>
        <p:grpSpPr>
          <a:xfrm>
            <a:off x="9853542" y="5998776"/>
            <a:ext cx="1669422" cy="694865"/>
            <a:chOff x="9865994" y="5775740"/>
            <a:chExt cx="1669422" cy="694865"/>
          </a:xfrm>
        </p:grpSpPr>
        <p:pic>
          <p:nvPicPr>
            <p:cNvPr id="6" name="Picture 5" descr="A blue and yellow snake logo&#10;&#10;Description automatically generated with low confidence">
              <a:extLst>
                <a:ext uri="{FF2B5EF4-FFF2-40B4-BE49-F238E27FC236}">
                  <a16:creationId xmlns:a16="http://schemas.microsoft.com/office/drawing/2014/main" id="{8AB3B14D-2019-FE29-6317-9FE14F45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994" y="5775740"/>
              <a:ext cx="642328" cy="694864"/>
            </a:xfrm>
            <a:prstGeom prst="rect">
              <a:avLst/>
            </a:prstGeom>
          </p:spPr>
        </p:pic>
        <p:pic>
          <p:nvPicPr>
            <p:cNvPr id="8" name="Picture 7" descr="A yellow and black logo&#10;&#10;Description automatically generated with low confidence">
              <a:extLst>
                <a:ext uri="{FF2B5EF4-FFF2-40B4-BE49-F238E27FC236}">
                  <a16:creationId xmlns:a16="http://schemas.microsoft.com/office/drawing/2014/main" id="{71238EEE-5526-9BCD-21A0-1EFA939E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088" y="5775741"/>
              <a:ext cx="642328" cy="694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871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669036" y="1954591"/>
            <a:ext cx="11165378" cy="43916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dirty="0"/>
              <a:t>MobileNetv2; a popular convolutional neural network (CNN) architecture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Designed for efficient computation on smartphones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Lightweight model, achieves high accuracy 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Minimizes computational resources and memory footprint.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Offers a good balance between model size, inference speed, and accuracy,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B10B38-F64A-9616-A6A5-99BD395093A5}"/>
              </a:ext>
            </a:extLst>
          </p:cNvPr>
          <p:cNvGrpSpPr/>
          <p:nvPr/>
        </p:nvGrpSpPr>
        <p:grpSpPr>
          <a:xfrm>
            <a:off x="9853542" y="5998776"/>
            <a:ext cx="1669422" cy="694865"/>
            <a:chOff x="9865994" y="5775740"/>
            <a:chExt cx="1669422" cy="694865"/>
          </a:xfrm>
        </p:grpSpPr>
        <p:pic>
          <p:nvPicPr>
            <p:cNvPr id="6" name="Picture 5" descr="A blue and yellow snake logo&#10;&#10;Description automatically generated with low confidence">
              <a:extLst>
                <a:ext uri="{FF2B5EF4-FFF2-40B4-BE49-F238E27FC236}">
                  <a16:creationId xmlns:a16="http://schemas.microsoft.com/office/drawing/2014/main" id="{8AB3B14D-2019-FE29-6317-9FE14F45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994" y="5775740"/>
              <a:ext cx="642328" cy="694864"/>
            </a:xfrm>
            <a:prstGeom prst="rect">
              <a:avLst/>
            </a:prstGeom>
          </p:spPr>
        </p:pic>
        <p:pic>
          <p:nvPicPr>
            <p:cNvPr id="8" name="Picture 7" descr="A yellow and black logo&#10;&#10;Description automatically generated with low confidence">
              <a:extLst>
                <a:ext uri="{FF2B5EF4-FFF2-40B4-BE49-F238E27FC236}">
                  <a16:creationId xmlns:a16="http://schemas.microsoft.com/office/drawing/2014/main" id="{71238EEE-5526-9BCD-21A0-1EFA939E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088" y="5775741"/>
              <a:ext cx="642328" cy="694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920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dirty="0"/>
              <a:t>Network 1 Model Training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24EF-45B6-9F90-67F1-2EEDE027B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" b="2423"/>
          <a:stretch/>
        </p:blipFill>
        <p:spPr>
          <a:xfrm>
            <a:off x="6650329" y="87820"/>
            <a:ext cx="4822344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8AEEF9-EE4A-2461-262E-99962E3B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" r="1168"/>
          <a:stretch/>
        </p:blipFill>
        <p:spPr>
          <a:xfrm>
            <a:off x="719327" y="87820"/>
            <a:ext cx="4632961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sp>
        <p:nvSpPr>
          <p:cNvPr id="5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352288" y="4524470"/>
            <a:ext cx="6214871" cy="140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 algn="just"/>
            <a:r>
              <a:rPr lang="en-US" sz="2000" dirty="0"/>
              <a:t>The model is trained on ANN architecture</a:t>
            </a:r>
          </a:p>
          <a:p>
            <a:pPr marL="285750" indent="-171450" algn="just"/>
            <a:r>
              <a:rPr lang="en-US" sz="2000" dirty="0"/>
              <a:t>Accuracy and loss for retinal image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4" name="Picture 3" descr="A yellow and black logo&#10;&#10;Description automatically generated with low confidence">
            <a:extLst>
              <a:ext uri="{FF2B5EF4-FFF2-40B4-BE49-F238E27FC236}">
                <a16:creationId xmlns:a16="http://schemas.microsoft.com/office/drawing/2014/main" id="{A61C3CCB-38BD-3D74-539B-473F2E2EB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564" y="5928956"/>
            <a:ext cx="642328" cy="6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90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dirty="0"/>
              <a:t>Network 1 Model Training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24EF-45B6-9F90-67F1-2EEDE027B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" b="2423"/>
          <a:stretch/>
        </p:blipFill>
        <p:spPr>
          <a:xfrm>
            <a:off x="6650329" y="87820"/>
            <a:ext cx="4822344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8AEEF9-EE4A-2461-262E-99962E3B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" r="1168"/>
          <a:stretch/>
        </p:blipFill>
        <p:spPr>
          <a:xfrm>
            <a:off x="719327" y="87820"/>
            <a:ext cx="4632961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sp>
        <p:nvSpPr>
          <p:cNvPr id="5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352288" y="4524470"/>
            <a:ext cx="6214871" cy="140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 algn="just"/>
            <a:r>
              <a:rPr lang="en-US" sz="2000" dirty="0"/>
              <a:t>The model is trained on ANN architecture</a:t>
            </a:r>
          </a:p>
          <a:p>
            <a:pPr marL="285750" indent="-171450" algn="just"/>
            <a:r>
              <a:rPr lang="en-US" sz="2000" dirty="0"/>
              <a:t>Accuracy and loss for retinal image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4" name="Picture 3" descr="A yellow and black logo&#10;&#10;Description automatically generated with low confidence">
            <a:extLst>
              <a:ext uri="{FF2B5EF4-FFF2-40B4-BE49-F238E27FC236}">
                <a16:creationId xmlns:a16="http://schemas.microsoft.com/office/drawing/2014/main" id="{A61C3CCB-38BD-3D74-539B-473F2E2EB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564" y="5928956"/>
            <a:ext cx="642328" cy="69486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F06A26F-409A-AC77-BC77-4D16A24B3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060052"/>
              </p:ext>
            </p:extLst>
          </p:nvPr>
        </p:nvGraphicFramePr>
        <p:xfrm>
          <a:off x="2360815" y="1413164"/>
          <a:ext cx="7115692" cy="3086216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2700000" algn="ctr" rotWithShape="0">
                    <a:srgbClr val="000000"/>
                  </a:outerShdw>
                </a:effectLst>
                <a:tableStyleId>{85BE263C-DBD7-4A20-BB59-AAB30ACAA65A}</a:tableStyleId>
              </a:tblPr>
              <a:tblGrid>
                <a:gridCol w="2080988">
                  <a:extLst>
                    <a:ext uri="{9D8B030D-6E8A-4147-A177-3AD203B41FA5}">
                      <a16:colId xmlns:a16="http://schemas.microsoft.com/office/drawing/2014/main" val="113515804"/>
                    </a:ext>
                  </a:extLst>
                </a:gridCol>
                <a:gridCol w="1130372">
                  <a:extLst>
                    <a:ext uri="{9D8B030D-6E8A-4147-A177-3AD203B41FA5}">
                      <a16:colId xmlns:a16="http://schemas.microsoft.com/office/drawing/2014/main" val="2309586614"/>
                    </a:ext>
                  </a:extLst>
                </a:gridCol>
                <a:gridCol w="1149328">
                  <a:extLst>
                    <a:ext uri="{9D8B030D-6E8A-4147-A177-3AD203B41FA5}">
                      <a16:colId xmlns:a16="http://schemas.microsoft.com/office/drawing/2014/main" val="1083254043"/>
                    </a:ext>
                  </a:extLst>
                </a:gridCol>
                <a:gridCol w="1287586">
                  <a:extLst>
                    <a:ext uri="{9D8B030D-6E8A-4147-A177-3AD203B41FA5}">
                      <a16:colId xmlns:a16="http://schemas.microsoft.com/office/drawing/2014/main" val="2765203623"/>
                    </a:ext>
                  </a:extLst>
                </a:gridCol>
                <a:gridCol w="1467418">
                  <a:extLst>
                    <a:ext uri="{9D8B030D-6E8A-4147-A177-3AD203B41FA5}">
                      <a16:colId xmlns:a16="http://schemas.microsoft.com/office/drawing/2014/main" val="4154386474"/>
                    </a:ext>
                  </a:extLst>
                </a:gridCol>
              </a:tblGrid>
              <a:tr h="9520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Precision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Recall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F1-Score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Support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9917517"/>
                  </a:ext>
                </a:extLst>
              </a:tr>
              <a:tr h="90576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dirty="0">
                          <a:effectLst/>
                        </a:rPr>
                        <a:t>Non-Retinal Image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1.0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2340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1405075"/>
                  </a:ext>
                </a:extLst>
              </a:tr>
              <a:tr h="47602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dirty="0">
                          <a:effectLst/>
                        </a:rPr>
                        <a:t>Retinal image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2405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6266664"/>
                  </a:ext>
                </a:extLst>
              </a:tr>
              <a:tr h="27637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337906"/>
                  </a:ext>
                </a:extLst>
              </a:tr>
              <a:tr h="47602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dirty="0">
                          <a:effectLst/>
                        </a:rPr>
                        <a:t>Accuracy 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1.0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4745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49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256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dirty="0"/>
              <a:t>Network 1 Model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24EF-45B6-9F90-67F1-2EEDE027B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" b="1734"/>
          <a:stretch/>
        </p:blipFill>
        <p:spPr>
          <a:xfrm>
            <a:off x="6650329" y="87820"/>
            <a:ext cx="4822344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8AEEF9-EE4A-2461-262E-99962E3B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r="939"/>
          <a:stretch/>
        </p:blipFill>
        <p:spPr>
          <a:xfrm>
            <a:off x="719327" y="87820"/>
            <a:ext cx="4632961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sp>
        <p:nvSpPr>
          <p:cNvPr id="5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352288" y="4524470"/>
            <a:ext cx="6214871" cy="140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 algn="just"/>
            <a:r>
              <a:rPr lang="en-US" sz="2000" dirty="0"/>
              <a:t>The model is trained on MobileNetV2</a:t>
            </a:r>
          </a:p>
          <a:p>
            <a:pPr marL="285750" indent="-171450" algn="just"/>
            <a:r>
              <a:rPr lang="en-US" sz="2000" dirty="0"/>
              <a:t>Accuracy and loss for retinal image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4" name="Picture 3" descr="A yellow and black logo&#10;&#10;Description automatically generated with low confidence">
            <a:extLst>
              <a:ext uri="{FF2B5EF4-FFF2-40B4-BE49-F238E27FC236}">
                <a16:creationId xmlns:a16="http://schemas.microsoft.com/office/drawing/2014/main" id="{A61C3CCB-38BD-3D74-539B-473F2E2EB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564" y="5928956"/>
            <a:ext cx="642328" cy="6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0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dirty="0"/>
              <a:t>Network 1 Model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24EF-45B6-9F90-67F1-2EEDE027B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" b="1734"/>
          <a:stretch/>
        </p:blipFill>
        <p:spPr>
          <a:xfrm>
            <a:off x="6650329" y="87820"/>
            <a:ext cx="4822344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8AEEF9-EE4A-2461-262E-99962E3B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r="939"/>
          <a:stretch/>
        </p:blipFill>
        <p:spPr>
          <a:xfrm>
            <a:off x="719327" y="87820"/>
            <a:ext cx="4632961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sp>
        <p:nvSpPr>
          <p:cNvPr id="5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352288" y="4524470"/>
            <a:ext cx="6214871" cy="140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 algn="just"/>
            <a:r>
              <a:rPr lang="en-US" sz="2000" dirty="0"/>
              <a:t>The model is trained on MobileNetV2</a:t>
            </a:r>
          </a:p>
          <a:p>
            <a:pPr marL="285750" indent="-171450" algn="just"/>
            <a:r>
              <a:rPr lang="en-US" sz="2000" dirty="0"/>
              <a:t>Accuracy and loss for retinal image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4" name="Picture 3" descr="A yellow and black logo&#10;&#10;Description automatically generated with low confidence">
            <a:extLst>
              <a:ext uri="{FF2B5EF4-FFF2-40B4-BE49-F238E27FC236}">
                <a16:creationId xmlns:a16="http://schemas.microsoft.com/office/drawing/2014/main" id="{A61C3CCB-38BD-3D74-539B-473F2E2EB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564" y="5928956"/>
            <a:ext cx="642328" cy="69486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87644A-E217-06B6-6298-0F90C9898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015191"/>
              </p:ext>
            </p:extLst>
          </p:nvPr>
        </p:nvGraphicFramePr>
        <p:xfrm>
          <a:off x="2360815" y="1413164"/>
          <a:ext cx="7115692" cy="3086216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2700000" algn="ctr" rotWithShape="0">
                    <a:srgbClr val="000000"/>
                  </a:outerShdw>
                </a:effectLst>
                <a:tableStyleId>{85BE263C-DBD7-4A20-BB59-AAB30ACAA65A}</a:tableStyleId>
              </a:tblPr>
              <a:tblGrid>
                <a:gridCol w="2080988">
                  <a:extLst>
                    <a:ext uri="{9D8B030D-6E8A-4147-A177-3AD203B41FA5}">
                      <a16:colId xmlns:a16="http://schemas.microsoft.com/office/drawing/2014/main" val="113515804"/>
                    </a:ext>
                  </a:extLst>
                </a:gridCol>
                <a:gridCol w="1130372">
                  <a:extLst>
                    <a:ext uri="{9D8B030D-6E8A-4147-A177-3AD203B41FA5}">
                      <a16:colId xmlns:a16="http://schemas.microsoft.com/office/drawing/2014/main" val="2309586614"/>
                    </a:ext>
                  </a:extLst>
                </a:gridCol>
                <a:gridCol w="1149328">
                  <a:extLst>
                    <a:ext uri="{9D8B030D-6E8A-4147-A177-3AD203B41FA5}">
                      <a16:colId xmlns:a16="http://schemas.microsoft.com/office/drawing/2014/main" val="1083254043"/>
                    </a:ext>
                  </a:extLst>
                </a:gridCol>
                <a:gridCol w="1287586">
                  <a:extLst>
                    <a:ext uri="{9D8B030D-6E8A-4147-A177-3AD203B41FA5}">
                      <a16:colId xmlns:a16="http://schemas.microsoft.com/office/drawing/2014/main" val="2765203623"/>
                    </a:ext>
                  </a:extLst>
                </a:gridCol>
                <a:gridCol w="1467418">
                  <a:extLst>
                    <a:ext uri="{9D8B030D-6E8A-4147-A177-3AD203B41FA5}">
                      <a16:colId xmlns:a16="http://schemas.microsoft.com/office/drawing/2014/main" val="4154386474"/>
                    </a:ext>
                  </a:extLst>
                </a:gridCol>
              </a:tblGrid>
              <a:tr h="9520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Precision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Recall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F1-Score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Support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9917517"/>
                  </a:ext>
                </a:extLst>
              </a:tr>
              <a:tr h="90576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dirty="0">
                          <a:effectLst/>
                        </a:rPr>
                        <a:t>Non-Retinal Image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1.0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2340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1405075"/>
                  </a:ext>
                </a:extLst>
              </a:tr>
              <a:tr h="47602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dirty="0">
                          <a:effectLst/>
                        </a:rPr>
                        <a:t>Retinal image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2405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6266664"/>
                  </a:ext>
                </a:extLst>
              </a:tr>
              <a:tr h="27637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337906"/>
                  </a:ext>
                </a:extLst>
              </a:tr>
              <a:tr h="47602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dirty="0">
                          <a:effectLst/>
                        </a:rPr>
                        <a:t>Accuracy 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1.0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4745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49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409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dirty="0"/>
              <a:t>Network 1 Model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24EF-45B6-9F90-67F1-2EEDE027B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" b="1734"/>
          <a:stretch/>
        </p:blipFill>
        <p:spPr>
          <a:xfrm>
            <a:off x="6650329" y="87820"/>
            <a:ext cx="4822344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8AEEF9-EE4A-2461-262E-99962E3B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r="939"/>
          <a:stretch/>
        </p:blipFill>
        <p:spPr>
          <a:xfrm>
            <a:off x="719327" y="87820"/>
            <a:ext cx="4632961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sp>
        <p:nvSpPr>
          <p:cNvPr id="5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352288" y="4212847"/>
            <a:ext cx="6214871" cy="2063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 algn="just"/>
            <a:r>
              <a:rPr lang="en-US" sz="2000" dirty="0">
                <a:ea typeface="Times New Roman" panose="02020603050405020304" pitchFamily="18" charset="0"/>
              </a:rPr>
              <a:t>MobileNetV2 model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demonstrates superior performance</a:t>
            </a:r>
          </a:p>
          <a:p>
            <a:pPr marL="285750" indent="-171450" algn="just"/>
            <a:r>
              <a:rPr lang="en-US" sz="2000" dirty="0">
                <a:effectLst/>
                <a:ea typeface="Times New Roman" panose="02020603050405020304" pitchFamily="18" charset="0"/>
              </a:rPr>
              <a:t>MobileNetV2 chosen over the simple ANN architecture</a:t>
            </a: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4" name="Picture 3" descr="A yellow and black logo&#10;&#10;Description automatically generated with low confidence">
            <a:extLst>
              <a:ext uri="{FF2B5EF4-FFF2-40B4-BE49-F238E27FC236}">
                <a16:creationId xmlns:a16="http://schemas.microsoft.com/office/drawing/2014/main" id="{A61C3CCB-38BD-3D74-539B-473F2E2EB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564" y="5928956"/>
            <a:ext cx="642328" cy="6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41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dirty="0"/>
              <a:t>Network 2 Model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24EF-45B6-9F90-67F1-2EEDE027B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" b="2513"/>
          <a:stretch/>
        </p:blipFill>
        <p:spPr>
          <a:xfrm>
            <a:off x="6650329" y="87820"/>
            <a:ext cx="4822344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8AEEF9-EE4A-2461-262E-99962E3B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572"/>
          <a:stretch/>
        </p:blipFill>
        <p:spPr>
          <a:xfrm>
            <a:off x="719327" y="87820"/>
            <a:ext cx="4632961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sp>
        <p:nvSpPr>
          <p:cNvPr id="5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352288" y="4374448"/>
            <a:ext cx="6214871" cy="1854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 algn="just"/>
            <a:r>
              <a:rPr lang="en-US" sz="2000" dirty="0"/>
              <a:t>Accuracy and loss for DR detection.</a:t>
            </a:r>
          </a:p>
          <a:p>
            <a:pPr marL="285750" indent="-171450" algn="just"/>
            <a:r>
              <a:rPr lang="en-US" sz="2000" dirty="0"/>
              <a:t>Trained on </a:t>
            </a:r>
            <a:r>
              <a:rPr lang="en-US" sz="2000" dirty="0" err="1"/>
              <a:t>EyePacs</a:t>
            </a:r>
            <a:r>
              <a:rPr lang="en-US" sz="2000" dirty="0"/>
              <a:t> dataset.</a:t>
            </a:r>
          </a:p>
          <a:p>
            <a:pPr marL="285750" indent="-171450" algn="just"/>
            <a:r>
              <a:rPr lang="en-US" sz="2000" dirty="0"/>
              <a:t>Applied Ben’s Graham Preprocessing Technique.</a:t>
            </a:r>
          </a:p>
          <a:p>
            <a:pPr marL="285750" indent="-171450" algn="just"/>
            <a:r>
              <a:rPr lang="en-US" sz="2000" dirty="0"/>
              <a:t>Validated on DDR dataset.</a:t>
            </a:r>
          </a:p>
          <a:p>
            <a:pPr marL="285750" indent="-171450" algn="just"/>
            <a:r>
              <a:rPr lang="en-US" sz="2000" dirty="0"/>
              <a:t>Without fine 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4" name="Picture 3" descr="A yellow and black logo&#10;&#10;Description automatically generated with low confidence">
            <a:extLst>
              <a:ext uri="{FF2B5EF4-FFF2-40B4-BE49-F238E27FC236}">
                <a16:creationId xmlns:a16="http://schemas.microsoft.com/office/drawing/2014/main" id="{A61C3CCB-38BD-3D74-539B-473F2E2EB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564" y="5928956"/>
            <a:ext cx="642328" cy="6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8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dirty="0"/>
              <a:t>Model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24EF-45B6-9F90-67F1-2EEDE027B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" b="2513"/>
          <a:stretch/>
        </p:blipFill>
        <p:spPr>
          <a:xfrm>
            <a:off x="6650329" y="87820"/>
            <a:ext cx="4822344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8AEEF9-EE4A-2461-262E-99962E3B49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572"/>
          <a:stretch/>
        </p:blipFill>
        <p:spPr>
          <a:xfrm>
            <a:off x="719327" y="87820"/>
            <a:ext cx="4632961" cy="3657600"/>
          </a:xfrm>
          <a:prstGeom prst="rect">
            <a:avLst/>
          </a:prstGeom>
          <a:effectLst>
            <a:outerShdw blurRad="114300" dist="88900" dir="2400000" sx="99000" sy="99000" algn="ctr" rotWithShape="0">
              <a:srgbClr val="000000">
                <a:alpha val="82000"/>
              </a:srgbClr>
            </a:outerShdw>
          </a:effectLst>
        </p:spPr>
      </p:pic>
      <p:sp>
        <p:nvSpPr>
          <p:cNvPr id="5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352288" y="4524470"/>
            <a:ext cx="6214871" cy="140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171450" algn="just"/>
            <a:r>
              <a:rPr lang="en-US" sz="2000" dirty="0"/>
              <a:t>Accuracy and loss for DR detection</a:t>
            </a:r>
          </a:p>
          <a:p>
            <a:pPr marL="285750" indent="-171450" algn="just"/>
            <a:r>
              <a:rPr lang="en-US" sz="2000" dirty="0"/>
              <a:t>Trained on </a:t>
            </a:r>
            <a:r>
              <a:rPr lang="en-US" sz="2000" dirty="0" err="1"/>
              <a:t>EyePACS</a:t>
            </a:r>
            <a:endParaRPr lang="en-US" sz="2000" dirty="0"/>
          </a:p>
          <a:p>
            <a:pPr marL="285750" indent="-171450" algn="just"/>
            <a:r>
              <a:rPr lang="en-US" sz="2000" dirty="0"/>
              <a:t>Without fine tuning on DDR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4" name="Picture 3" descr="A yellow and black logo&#10;&#10;Description automatically generated with low confidence">
            <a:extLst>
              <a:ext uri="{FF2B5EF4-FFF2-40B4-BE49-F238E27FC236}">
                <a16:creationId xmlns:a16="http://schemas.microsoft.com/office/drawing/2014/main" id="{A61C3CCB-38BD-3D74-539B-473F2E2EB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564" y="5928956"/>
            <a:ext cx="642328" cy="6948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7563B9-8A00-FE29-B84B-DB499F9D670D}"/>
              </a:ext>
            </a:extLst>
          </p:cNvPr>
          <p:cNvSpPr/>
          <p:nvPr/>
        </p:nvSpPr>
        <p:spPr>
          <a:xfrm>
            <a:off x="107576" y="107576"/>
            <a:ext cx="11370962" cy="61213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0E93451-F614-9F27-300D-0BB394FD07C9}"/>
              </a:ext>
            </a:extLst>
          </p:cNvPr>
          <p:cNvGrpSpPr/>
          <p:nvPr/>
        </p:nvGrpSpPr>
        <p:grpSpPr>
          <a:xfrm>
            <a:off x="338098" y="391382"/>
            <a:ext cx="11495647" cy="5713555"/>
            <a:chOff x="796489" y="240220"/>
            <a:chExt cx="11495647" cy="5713555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00FD595-3905-8B84-25AD-88B45892E532}"/>
                </a:ext>
              </a:extLst>
            </p:cNvPr>
            <p:cNvSpPr txBox="1">
              <a:spLocks/>
            </p:cNvSpPr>
            <p:nvPr/>
          </p:nvSpPr>
          <p:spPr>
            <a:xfrm>
              <a:off x="796489" y="4231084"/>
              <a:ext cx="4245864" cy="17226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200" b="1" dirty="0"/>
                <a:t>Network 2 Fine Tuning Model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0EBE93-0A06-0185-E1BB-F5577498D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3" b="2513"/>
            <a:stretch/>
          </p:blipFill>
          <p:spPr>
            <a:xfrm>
              <a:off x="6802729" y="240220"/>
              <a:ext cx="4822344" cy="3657600"/>
            </a:xfrm>
            <a:prstGeom prst="rect">
              <a:avLst/>
            </a:prstGeom>
            <a:effectLst>
              <a:outerShdw blurRad="114300" dist="88900" dir="2400000" sx="99000" sy="99000" algn="ctr" rotWithShape="0">
                <a:srgbClr val="000000">
                  <a:alpha val="82000"/>
                </a:srgb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A0B897-3E01-53B6-D7A8-EC7F19129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" r="228"/>
            <a:stretch/>
          </p:blipFill>
          <p:spPr>
            <a:xfrm>
              <a:off x="871727" y="240220"/>
              <a:ext cx="4632961" cy="3657600"/>
            </a:xfrm>
            <a:prstGeom prst="rect">
              <a:avLst/>
            </a:prstGeom>
            <a:effectLst>
              <a:outerShdw blurRad="114300" dist="88900" dir="2400000" sx="99000" sy="99000" algn="ctr" rotWithShape="0">
                <a:srgbClr val="000000">
                  <a:alpha val="82000"/>
                </a:srgbClr>
              </a:outerShdw>
            </a:effectLst>
          </p:spPr>
        </p:pic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28A4E8CC-FCBB-70F9-4F21-0EEEC626079D}"/>
                </a:ext>
              </a:extLst>
            </p:cNvPr>
            <p:cNvSpPr txBox="1">
              <a:spLocks/>
            </p:cNvSpPr>
            <p:nvPr/>
          </p:nvSpPr>
          <p:spPr>
            <a:xfrm>
              <a:off x="6077265" y="4480884"/>
              <a:ext cx="6214871" cy="14044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171450" algn="just"/>
              <a:r>
                <a:rPr lang="en-US" sz="2000" dirty="0"/>
                <a:t>Accuracy and loss for DR detection.</a:t>
              </a:r>
            </a:p>
            <a:p>
              <a:pPr marL="285750" indent="-171450" algn="just"/>
              <a:r>
                <a:rPr lang="en-US" sz="2000" dirty="0"/>
                <a:t>Applied Ben’s Graham Preprocessing Technique. </a:t>
              </a:r>
            </a:p>
            <a:p>
              <a:pPr marL="285750" indent="-171450" algn="just"/>
              <a:r>
                <a:rPr lang="en-US" sz="2000" dirty="0"/>
                <a:t>Fine tuned on DDR dataset.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13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F8E539E-E26B-C144-DE05-CA1387694A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b="1" dirty="0"/>
              <a:t>Introduction </a:t>
            </a:r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A7D2E81-6137-3BFD-0AA0-E247F50124D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97762" y="2706624"/>
            <a:ext cx="6251110" cy="401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algn="just"/>
            <a:r>
              <a:rPr lang="en-US" sz="2200" dirty="0"/>
              <a:t>Diagnosis of DR from Fundus images is typically done by large, unportable and expensive equipment</a:t>
            </a:r>
          </a:p>
          <a:p>
            <a:pPr marL="285750" algn="just"/>
            <a:endParaRPr lang="en-US" sz="2200" dirty="0"/>
          </a:p>
          <a:p>
            <a:pPr marL="285750" algn="just"/>
            <a:r>
              <a:rPr lang="en-US" sz="2200" dirty="0"/>
              <a:t>You need trained clinical specialists (ophthalmologists) to operate these types of equipment</a:t>
            </a:r>
          </a:p>
          <a:p>
            <a:pPr marL="285750" algn="just"/>
            <a:endParaRPr lang="en-US" sz="2200" dirty="0"/>
          </a:p>
          <a:p>
            <a:pPr algn="just"/>
            <a:r>
              <a:rPr lang="en-US" sz="2200" dirty="0"/>
              <a:t>There is a huge disparity between availability of equipment and specialists versus the number of patients</a:t>
            </a:r>
          </a:p>
        </p:txBody>
      </p:sp>
      <p:pic>
        <p:nvPicPr>
          <p:cNvPr id="5" name="Picture 4" descr="Chart, scatter chart">
            <a:extLst>
              <a:ext uri="{FF2B5EF4-FFF2-40B4-BE49-F238E27FC236}">
                <a16:creationId xmlns:a16="http://schemas.microsoft.com/office/drawing/2014/main" id="{BDAA48F8-29E3-3774-E038-86621196E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64" y="3429000"/>
            <a:ext cx="3709489" cy="29100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indoor, person, wall, microscope&#10;&#10;Description automatically generated">
            <a:extLst>
              <a:ext uri="{FF2B5EF4-FFF2-40B4-BE49-F238E27FC236}">
                <a16:creationId xmlns:a16="http://schemas.microsoft.com/office/drawing/2014/main" id="{A653903F-0459-C74B-0739-A3E189AC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20" y="329184"/>
            <a:ext cx="3709489" cy="2730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704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 Generation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669036" y="3271047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Python framework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For API generation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Model deployed on server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API is used for communication with server</a:t>
            </a:r>
          </a:p>
          <a:p>
            <a:pPr marL="114300" indent="0" algn="just">
              <a:buNone/>
            </a:pP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36F9FF-DFB0-292B-F4E1-AFB2C349E069}"/>
              </a:ext>
            </a:extLst>
          </p:cNvPr>
          <p:cNvSpPr txBox="1">
            <a:spLocks/>
          </p:cNvSpPr>
          <p:nvPr/>
        </p:nvSpPr>
        <p:spPr>
          <a:xfrm>
            <a:off x="838200" y="18701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Flask: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4739" y="5748528"/>
            <a:ext cx="899667" cy="9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22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Deployment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669036" y="2117568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Python code written with flask framework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Pushed to server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API generated by server and flask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Application communicate with server using API</a:t>
            </a:r>
          </a:p>
          <a:p>
            <a:pPr marL="114300" indent="0" algn="just">
              <a:buNone/>
            </a:pP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36F9FF-DFB0-292B-F4E1-AFB2C349E069}"/>
              </a:ext>
            </a:extLst>
          </p:cNvPr>
          <p:cNvSpPr txBox="1">
            <a:spLocks/>
          </p:cNvSpPr>
          <p:nvPr/>
        </p:nvSpPr>
        <p:spPr>
          <a:xfrm>
            <a:off x="838200" y="18701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4739" y="5748528"/>
            <a:ext cx="899667" cy="9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Mobile Application</a:t>
            </a:r>
            <a:endParaRPr lang="en-US" sz="4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669036" y="2722415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dirty="0"/>
              <a:t>Mobile application for the project is developed on Flutter framework.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Dart as programming language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Designed to maintain UI design uniformity across platforms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36F9FF-DFB0-292B-F4E1-AFB2C349E069}"/>
              </a:ext>
            </a:extLst>
          </p:cNvPr>
          <p:cNvSpPr txBox="1">
            <a:spLocks/>
          </p:cNvSpPr>
          <p:nvPr/>
        </p:nvSpPr>
        <p:spPr>
          <a:xfrm>
            <a:off x="838200" y="1547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Flutter:</a:t>
            </a:r>
          </a:p>
        </p:txBody>
      </p:sp>
      <p:pic>
        <p:nvPicPr>
          <p:cNvPr id="8" name="Picture 7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82" y="5748528"/>
            <a:ext cx="976782" cy="9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97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0972" y="687584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Mobile Application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106501" y="2809881"/>
            <a:ext cx="5699939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200" dirty="0"/>
              <a:t>Two options are provided for selecting the image</a:t>
            </a:r>
          </a:p>
          <a:p>
            <a:pPr marL="342900" algn="just"/>
            <a:endParaRPr lang="en-US" sz="2200" dirty="0"/>
          </a:p>
          <a:p>
            <a:pPr marL="342900" algn="just"/>
            <a:r>
              <a:rPr lang="en-US" sz="2200" dirty="0"/>
              <a:t>Image is either selected from gallery or is captured through camera</a:t>
            </a:r>
          </a:p>
          <a:p>
            <a:pPr marL="342900" algn="just"/>
            <a:endParaRPr lang="en-US" sz="2200" dirty="0"/>
          </a:p>
          <a:p>
            <a:pPr marL="342900" algn="just"/>
            <a:r>
              <a:rPr lang="en-US" sz="2200" dirty="0"/>
              <a:t>Flutter provides </a:t>
            </a:r>
            <a:r>
              <a:rPr lang="en-US" sz="2200" b="1" i="1" dirty="0" err="1"/>
              <a:t>image_picker</a:t>
            </a:r>
            <a:r>
              <a:rPr lang="en-US" sz="2200" dirty="0"/>
              <a:t> package to access gallery or camera</a:t>
            </a:r>
          </a:p>
          <a:p>
            <a:pPr marL="114300" algn="just"/>
            <a:endParaRPr lang="en-US" sz="2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F614E3-0595-3650-2491-D8D53B1556ED}"/>
              </a:ext>
            </a:extLst>
          </p:cNvPr>
          <p:cNvGrpSpPr/>
          <p:nvPr/>
        </p:nvGrpSpPr>
        <p:grpSpPr>
          <a:xfrm>
            <a:off x="6047412" y="0"/>
            <a:ext cx="6144588" cy="6858000"/>
            <a:chOff x="6047412" y="0"/>
            <a:chExt cx="6144588" cy="6858000"/>
          </a:xfrm>
        </p:grpSpPr>
        <p:pic>
          <p:nvPicPr>
            <p:cNvPr id="5" name="Picture 4" descr="A screen shot of a phone&#10;&#10;Description automatically generated with low confidence">
              <a:extLst>
                <a:ext uri="{FF2B5EF4-FFF2-40B4-BE49-F238E27FC236}">
                  <a16:creationId xmlns:a16="http://schemas.microsoft.com/office/drawing/2014/main" id="{803B30D5-C7FE-4134-6B93-514E8A6A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412" y="0"/>
              <a:ext cx="3086100" cy="6858000"/>
            </a:xfrm>
            <a:prstGeom prst="rect">
              <a:avLst/>
            </a:prstGeom>
          </p:spPr>
        </p:pic>
        <p:pic>
          <p:nvPicPr>
            <p:cNvPr id="8" name="Picture 7" descr="A screenshot of a phone&#10;&#10;Description automatically generated with low confidence">
              <a:extLst>
                <a:ext uri="{FF2B5EF4-FFF2-40B4-BE49-F238E27FC236}">
                  <a16:creationId xmlns:a16="http://schemas.microsoft.com/office/drawing/2014/main" id="{56E04239-095E-576C-E673-ECD35835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900" y="0"/>
              <a:ext cx="3086100" cy="6858000"/>
            </a:xfrm>
            <a:prstGeom prst="rect">
              <a:avLst/>
            </a:prstGeom>
          </p:spPr>
        </p:pic>
      </p:grpSp>
      <p:pic>
        <p:nvPicPr>
          <p:cNvPr id="4" name="Picture 3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C64291BD-76C6-85D9-BD07-7E998BA58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5" y="6083669"/>
            <a:ext cx="709521" cy="70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8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0972" y="687584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Mobile Application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106501" y="2809881"/>
            <a:ext cx="804458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200" dirty="0"/>
              <a:t>Network Model deployed on server connected through API</a:t>
            </a:r>
          </a:p>
          <a:p>
            <a:pPr marL="342900" algn="just"/>
            <a:endParaRPr lang="en-US" sz="2200" dirty="0"/>
          </a:p>
          <a:p>
            <a:pPr marL="342900" algn="just"/>
            <a:r>
              <a:rPr lang="en-US" sz="2200" dirty="0"/>
              <a:t>The first network takes the selected image and classifies it as retinal or non retinal image</a:t>
            </a:r>
          </a:p>
          <a:p>
            <a:pPr marL="342900" algn="just"/>
            <a:endParaRPr lang="en-US" sz="2200" dirty="0"/>
          </a:p>
          <a:p>
            <a:pPr marL="342900" algn="just"/>
            <a:r>
              <a:rPr lang="en-US" sz="2200" dirty="0"/>
              <a:t>If not retinal , another image is to be selected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44E8B-99B0-8EDE-BE5D-11FCCF4B5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20" y="164170"/>
            <a:ext cx="3077979" cy="6547702"/>
          </a:xfrm>
          <a:prstGeom prst="rect">
            <a:avLst/>
          </a:prstGeom>
        </p:spPr>
      </p:pic>
      <p:pic>
        <p:nvPicPr>
          <p:cNvPr id="4" name="Picture 3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E8D46670-A8F9-7AE1-BD09-3A22AFD31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729" y="6083669"/>
            <a:ext cx="709521" cy="70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76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0972" y="687584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Mobile Application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106501" y="2809881"/>
            <a:ext cx="804458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200" dirty="0"/>
              <a:t>Network Model deployed on server connected through API</a:t>
            </a:r>
          </a:p>
          <a:p>
            <a:pPr marL="342900" algn="just"/>
            <a:endParaRPr lang="en-US" sz="2200" dirty="0"/>
          </a:p>
          <a:p>
            <a:pPr marL="342900" algn="just"/>
            <a:r>
              <a:rPr lang="en-US" sz="2200" dirty="0"/>
              <a:t>The first network takes the selected image and classifies it as retinal or non retinal image</a:t>
            </a:r>
          </a:p>
          <a:p>
            <a:pPr marL="342900" algn="just"/>
            <a:endParaRPr lang="en-US" sz="2200" dirty="0"/>
          </a:p>
          <a:p>
            <a:pPr marL="342900" algn="just"/>
            <a:r>
              <a:rPr lang="en-US" sz="2200" dirty="0"/>
              <a:t>If retinal, image is passed to second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44E8B-99B0-8EDE-BE5D-11FCCF4B5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20" y="164170"/>
            <a:ext cx="3077979" cy="6547702"/>
          </a:xfrm>
          <a:prstGeom prst="rect">
            <a:avLst/>
          </a:prstGeom>
        </p:spPr>
      </p:pic>
      <p:pic>
        <p:nvPicPr>
          <p:cNvPr id="4" name="Picture 3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CB2E0EA5-1490-8F64-4C82-D5352AE1B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729" y="6083669"/>
            <a:ext cx="709521" cy="70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9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0972" y="687584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Mobile Application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106501" y="2809881"/>
            <a:ext cx="804458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200" dirty="0"/>
              <a:t>Network Model deployed on server connected through API</a:t>
            </a:r>
          </a:p>
          <a:p>
            <a:pPr marL="342900" algn="just"/>
            <a:endParaRPr lang="en-US" sz="2200" dirty="0"/>
          </a:p>
          <a:p>
            <a:pPr marL="342900" algn="just"/>
            <a:r>
              <a:rPr lang="en-US" sz="2200" dirty="0"/>
              <a:t>The second network takes the retinal image and detects DR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44E8B-99B0-8EDE-BE5D-11FCCF4B5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20" y="490623"/>
            <a:ext cx="3077979" cy="5894797"/>
          </a:xfrm>
          <a:prstGeom prst="rect">
            <a:avLst/>
          </a:prstGeom>
        </p:spPr>
      </p:pic>
      <p:pic>
        <p:nvPicPr>
          <p:cNvPr id="4" name="Picture 3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BEFD1BAE-77E5-4311-5EB5-9B43D23FA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729" y="6083669"/>
            <a:ext cx="709521" cy="70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9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0972" y="687584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Mobile Application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106501" y="2809881"/>
            <a:ext cx="804458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200" dirty="0"/>
              <a:t>Network Model deployed on server connected through API</a:t>
            </a:r>
          </a:p>
          <a:p>
            <a:pPr marL="342900" algn="just"/>
            <a:endParaRPr lang="en-US" sz="2200" dirty="0"/>
          </a:p>
          <a:p>
            <a:pPr marL="342900" algn="just"/>
            <a:r>
              <a:rPr lang="en-US" sz="2200" dirty="0"/>
              <a:t>The second network takes the retinal image and detects DR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44E8B-99B0-8EDE-BE5D-11FCCF4B5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20" y="481296"/>
            <a:ext cx="3077979" cy="5913451"/>
          </a:xfrm>
          <a:prstGeom prst="rect">
            <a:avLst/>
          </a:prstGeom>
        </p:spPr>
      </p:pic>
      <p:pic>
        <p:nvPicPr>
          <p:cNvPr id="4" name="Picture 3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BEFD1BAE-77E5-4311-5EB5-9B43D23FA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729" y="6083669"/>
            <a:ext cx="709521" cy="70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24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713462" y="272189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dirty="0"/>
              <a:t>Web application for the project is developed on React JS.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An open-source JavaScript library developed by Facebook</a:t>
            </a:r>
          </a:p>
          <a:p>
            <a:pPr marL="342900" algn="just"/>
            <a:endParaRPr lang="en-US" dirty="0"/>
          </a:p>
          <a:p>
            <a:pPr marL="342900" algn="just"/>
            <a:r>
              <a:rPr lang="en-US" dirty="0"/>
              <a:t>Enables the creation of highly responsive and interactive user interfaces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36F9FF-DFB0-292B-F4E1-AFB2C349E069}"/>
              </a:ext>
            </a:extLst>
          </p:cNvPr>
          <p:cNvSpPr txBox="1">
            <a:spLocks/>
          </p:cNvSpPr>
          <p:nvPr/>
        </p:nvSpPr>
        <p:spPr>
          <a:xfrm>
            <a:off x="838200" y="1547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React JS:</a:t>
            </a:r>
          </a:p>
        </p:txBody>
      </p:sp>
      <p:pic>
        <p:nvPicPr>
          <p:cNvPr id="8" name="Picture 7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82" y="5748528"/>
            <a:ext cx="976782" cy="9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18973" y="195459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Already saved image can be selected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Browse for the image and select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S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S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S </a:t>
            </a:r>
          </a:p>
          <a:p>
            <a:pPr marL="114300" indent="0" algn="just">
              <a:buNone/>
            </a:pP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8" name="Picture 7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82" y="5748528"/>
            <a:ext cx="976782" cy="9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5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F8E539E-E26B-C144-DE05-CA1387694A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b="1" dirty="0"/>
              <a:t>Introduction</a:t>
            </a:r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A7D2E81-6137-3BFD-0AA0-E247F50124D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97762" y="2706624"/>
            <a:ext cx="6251110" cy="401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algn="just"/>
            <a:r>
              <a:rPr lang="en-US" sz="2200" dirty="0"/>
              <a:t>Diagnosis of DR from Fundus images is typically done by large, unportable and expensive equipment</a:t>
            </a:r>
          </a:p>
          <a:p>
            <a:pPr marL="285750" algn="just"/>
            <a:endParaRPr lang="en-US" sz="2200" dirty="0"/>
          </a:p>
          <a:p>
            <a:pPr marL="285750" algn="just"/>
            <a:r>
              <a:rPr lang="en-US" sz="2200" dirty="0"/>
              <a:t>You need trained clinical specialists (ophthalmologists) to operate these types of equipment</a:t>
            </a:r>
          </a:p>
          <a:p>
            <a:pPr marL="285750" algn="just"/>
            <a:endParaRPr lang="en-US" sz="2200" dirty="0"/>
          </a:p>
          <a:p>
            <a:pPr algn="just"/>
            <a:r>
              <a:rPr lang="en-US" sz="2200" dirty="0"/>
              <a:t>There is a huge disparity between availability of equipment and specialists versus the number of patients</a:t>
            </a:r>
          </a:p>
        </p:txBody>
      </p:sp>
      <p:pic>
        <p:nvPicPr>
          <p:cNvPr id="5" name="Picture 4" descr="Chart, scatter chart">
            <a:extLst>
              <a:ext uri="{FF2B5EF4-FFF2-40B4-BE49-F238E27FC236}">
                <a16:creationId xmlns:a16="http://schemas.microsoft.com/office/drawing/2014/main" id="{BDAA48F8-29E3-3774-E038-86621196E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64" y="3429000"/>
            <a:ext cx="3709489" cy="29100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indoor, person, wall, microscope&#10;&#10;Description automatically generated">
            <a:extLst>
              <a:ext uri="{FF2B5EF4-FFF2-40B4-BE49-F238E27FC236}">
                <a16:creationId xmlns:a16="http://schemas.microsoft.com/office/drawing/2014/main" id="{A653903F-0459-C74B-0739-A3E189AC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20" y="329184"/>
            <a:ext cx="3709489" cy="2730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3FE1BB-FDFC-8F8E-582B-8ECB6FE1F292}"/>
              </a:ext>
            </a:extLst>
          </p:cNvPr>
          <p:cNvSpPr/>
          <p:nvPr/>
        </p:nvSpPr>
        <p:spPr>
          <a:xfrm>
            <a:off x="2755087" y="1799992"/>
            <a:ext cx="7668128" cy="3592148"/>
          </a:xfrm>
          <a:prstGeom prst="roundRect">
            <a:avLst/>
          </a:prstGeom>
          <a:solidFill>
            <a:srgbClr val="ED7E32">
              <a:alpha val="84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algn="just"/>
            <a:r>
              <a:rPr lang="en-US" sz="3600" b="1" dirty="0"/>
              <a:t>A lot of current research is being carried out to automate this process without the equipment and the specialist</a:t>
            </a:r>
          </a:p>
        </p:txBody>
      </p:sp>
    </p:spTree>
    <p:extLst>
      <p:ext uri="{BB962C8B-B14F-4D97-AF65-F5344CB8AC3E}">
        <p14:creationId xmlns:p14="http://schemas.microsoft.com/office/powerpoint/2010/main" val="3299284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18973" y="195459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Already saved image can be selected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Browse for the image and select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S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S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S </a:t>
            </a:r>
          </a:p>
          <a:p>
            <a:pPr marL="114300" indent="0" algn="just">
              <a:buNone/>
            </a:pP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8" name="Picture 7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82" y="5748528"/>
            <a:ext cx="976782" cy="976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3CCCE-02CD-B975-AA8C-5AA0B0B71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81684" y="1478941"/>
            <a:ext cx="10445689" cy="5203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238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18973" y="195459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Already saved image can be selected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Browse for the image and select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S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S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S </a:t>
            </a:r>
          </a:p>
          <a:p>
            <a:pPr marL="114300" indent="0" algn="just">
              <a:buNone/>
            </a:pP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8" name="Picture 7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82" y="5748528"/>
            <a:ext cx="976782" cy="976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E9508-67CA-7A5F-7F84-40AC0938E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81684" y="1478941"/>
            <a:ext cx="10445689" cy="5203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192D-4621-52DC-2666-494BA9B2E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0480" y="1329038"/>
            <a:ext cx="9174123" cy="447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479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18973" y="195459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Network Model deployed on server connected through API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The first network takes the selected image and classifies it as retinal or non retinal image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If not retinal , another image is to be selected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If retinal, image is passed to second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8" name="Picture 7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82" y="5748528"/>
            <a:ext cx="976782" cy="9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72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18973" y="195459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Network Model deployed on server connected through API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The first network takes the selected image and classifies it as retinal or non retinal image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If not retinal , another image is to be selected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8" name="Picture 7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82" y="5748528"/>
            <a:ext cx="976782" cy="976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AC4180-ADDB-7485-63EE-B707065CF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770" y="139032"/>
            <a:ext cx="9541065" cy="469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9235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18973" y="195459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Network Model deployed on server connected through API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The first network takes the selected image and classifies it as retinal or non retinal image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If not retinal , another image is to be selected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8" name="Picture 7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82" y="5748528"/>
            <a:ext cx="976782" cy="976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AC4180-ADDB-7485-63EE-B707065CF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770" y="139032"/>
            <a:ext cx="9541065" cy="469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C6BDED-44C3-DB95-40CE-72920CE10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6806" y="906674"/>
            <a:ext cx="9001026" cy="447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85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18973" y="195459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Network Model deployed on server connected through API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The second network takes the retinal image and detects DR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8" name="Picture 7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82" y="5748528"/>
            <a:ext cx="976782" cy="9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22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18973" y="195459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Network Model deployed on server connected through API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The second network takes the retinal image and detects DR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8" name="Picture 7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82" y="5748528"/>
            <a:ext cx="976782" cy="976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2776A-8874-4131-11B1-BC20C9B2D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" b="344"/>
          <a:stretch/>
        </p:blipFill>
        <p:spPr bwMode="auto">
          <a:xfrm>
            <a:off x="1376647" y="1529200"/>
            <a:ext cx="10455764" cy="51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257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518973" y="195459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r>
              <a:rPr lang="en-US" sz="2400" dirty="0"/>
              <a:t>Network Model deployed on server connected through API</a:t>
            </a:r>
          </a:p>
          <a:p>
            <a:pPr marL="342900" algn="just"/>
            <a:endParaRPr lang="en-US" sz="2400" dirty="0"/>
          </a:p>
          <a:p>
            <a:pPr marL="342900" algn="just"/>
            <a:r>
              <a:rPr lang="en-US" sz="2400" dirty="0"/>
              <a:t>The second network takes the retinal image and detects DR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8" name="Picture 7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FD88F418-8866-A842-D50D-CB2C167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82" y="5748528"/>
            <a:ext cx="976782" cy="976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2776A-8874-4131-11B1-BC20C9B2D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" b="344"/>
          <a:stretch/>
        </p:blipFill>
        <p:spPr bwMode="auto">
          <a:xfrm>
            <a:off x="1376647" y="1529200"/>
            <a:ext cx="10455764" cy="51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6728EB-F56D-4E23-E13C-D1F79DB21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086" y="684384"/>
            <a:ext cx="10573250" cy="5213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97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1" y="2372424"/>
            <a:ext cx="5436262" cy="18402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Demonstration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477672" y="2660904"/>
            <a:ext cx="8328989" cy="3803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endParaRPr lang="en-US" sz="2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pic>
        <p:nvPicPr>
          <p:cNvPr id="5" name="Picture 4" descr="A picture containing screenshot, graphics, electric blue, colorfulness&#10;&#10;Description automatically generated">
            <a:extLst>
              <a:ext uri="{FF2B5EF4-FFF2-40B4-BE49-F238E27FC236}">
                <a16:creationId xmlns:a16="http://schemas.microsoft.com/office/drawing/2014/main" id="{CC543B62-D5E8-C8F4-B791-5994915C2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729" y="6083669"/>
            <a:ext cx="709521" cy="7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C349AE-C5ED-7F76-8ADD-033EF81F111B}"/>
              </a:ext>
            </a:extLst>
          </p:cNvPr>
          <p:cNvSpPr txBox="1">
            <a:spLocks/>
          </p:cNvSpPr>
          <p:nvPr/>
        </p:nvSpPr>
        <p:spPr>
          <a:xfrm>
            <a:off x="640081" y="3919544"/>
            <a:ext cx="5436262" cy="1118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Smartphone Application</a:t>
            </a:r>
          </a:p>
        </p:txBody>
      </p:sp>
      <p:pic>
        <p:nvPicPr>
          <p:cNvPr id="7" name="XRecorder_10072023_151622">
            <a:hlinkClick r:id="" action="ppaction://media"/>
            <a:extLst>
              <a:ext uri="{FF2B5EF4-FFF2-40B4-BE49-F238E27FC236}">
                <a16:creationId xmlns:a16="http://schemas.microsoft.com/office/drawing/2014/main" id="{6510E1D4-D10F-66FF-B127-2D42D32196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65819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1" y="2372424"/>
            <a:ext cx="5436262" cy="18402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Demonstration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477672" y="2660904"/>
            <a:ext cx="8328989" cy="3803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endParaRPr lang="en-US" sz="2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C349AE-C5ED-7F76-8ADD-033EF81F111B}"/>
              </a:ext>
            </a:extLst>
          </p:cNvPr>
          <p:cNvSpPr txBox="1">
            <a:spLocks/>
          </p:cNvSpPr>
          <p:nvPr/>
        </p:nvSpPr>
        <p:spPr>
          <a:xfrm>
            <a:off x="640081" y="3919544"/>
            <a:ext cx="5436262" cy="1118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20130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0862C-CC43-2479-8914-44980AC975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47013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b="1" dirty="0"/>
              <a:t>Introduction</a:t>
            </a:r>
          </a:p>
        </p:txBody>
      </p:sp>
      <p:sp>
        <p:nvSpPr>
          <p:cNvPr id="97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3E2066B6-7AC5-83BA-F7CC-623D839F9E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2492" y="2560079"/>
            <a:ext cx="10972799" cy="33331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algn="just"/>
            <a:r>
              <a:rPr lang="en-US" sz="2400" dirty="0"/>
              <a:t>Automation reduces the manual errors and increases the efficiency of the system.</a:t>
            </a:r>
          </a:p>
          <a:p>
            <a:pPr algn="just"/>
            <a:endParaRPr lang="en-US" sz="2400" dirty="0"/>
          </a:p>
          <a:p>
            <a:pPr marL="285750" algn="just"/>
            <a:r>
              <a:rPr lang="en-US" sz="2400" dirty="0"/>
              <a:t>Automation on mobile makes the model/system portable to use anywhere anytime .</a:t>
            </a:r>
          </a:p>
          <a:p>
            <a:pPr algn="just"/>
            <a:endParaRPr lang="en-US" sz="2400" dirty="0"/>
          </a:p>
          <a:p>
            <a:pPr marL="285750" algn="just"/>
            <a:r>
              <a:rPr lang="en-US" sz="2400" dirty="0"/>
              <a:t>The goal is to take the automatic detection algorithm to the palm of hand.</a:t>
            </a:r>
          </a:p>
        </p:txBody>
      </p:sp>
    </p:spTree>
    <p:extLst>
      <p:ext uri="{BB962C8B-B14F-4D97-AF65-F5344CB8AC3E}">
        <p14:creationId xmlns:p14="http://schemas.microsoft.com/office/powerpoint/2010/main" val="4104475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1" y="2372424"/>
            <a:ext cx="5436262" cy="18402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Demonstration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4FAF0B-FD7E-9382-29A7-A85A003466F2}"/>
              </a:ext>
            </a:extLst>
          </p:cNvPr>
          <p:cNvSpPr txBox="1">
            <a:spLocks/>
          </p:cNvSpPr>
          <p:nvPr/>
        </p:nvSpPr>
        <p:spPr>
          <a:xfrm>
            <a:off x="477672" y="2660904"/>
            <a:ext cx="8328989" cy="3803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algn="just"/>
            <a:endParaRPr lang="en-US" sz="2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82CA3-B5D2-D503-2D4D-92A31A25A7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83962" y="629028"/>
            <a:ext cx="6894576" cy="91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C349AE-C5ED-7F76-8ADD-033EF81F111B}"/>
              </a:ext>
            </a:extLst>
          </p:cNvPr>
          <p:cNvSpPr txBox="1">
            <a:spLocks/>
          </p:cNvSpPr>
          <p:nvPr/>
        </p:nvSpPr>
        <p:spPr>
          <a:xfrm>
            <a:off x="640081" y="3919544"/>
            <a:ext cx="5436262" cy="1118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Web Application</a:t>
            </a:r>
          </a:p>
        </p:txBody>
      </p:sp>
      <p:pic>
        <p:nvPicPr>
          <p:cNvPr id="4" name="2023-07-10 20-26-50">
            <a:hlinkClick r:id="" action="ppaction://media"/>
            <a:extLst>
              <a:ext uri="{FF2B5EF4-FFF2-40B4-BE49-F238E27FC236}">
                <a16:creationId xmlns:a16="http://schemas.microsoft.com/office/drawing/2014/main" id="{276903AB-9546-11A5-BB73-38DC8BDF1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6356" y="1016892"/>
            <a:ext cx="926592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0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E017-EF0E-D0A3-2AC6-0E6A7D037BE9}"/>
              </a:ext>
            </a:extLst>
          </p:cNvPr>
          <p:cNvSpPr txBox="1">
            <a:spLocks/>
          </p:cNvSpPr>
          <p:nvPr/>
        </p:nvSpPr>
        <p:spPr>
          <a:xfrm>
            <a:off x="820987" y="49241"/>
            <a:ext cx="10550025" cy="917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Bibliography</a:t>
            </a:r>
            <a:endParaRPr lang="en-US" sz="5600" b="1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FB5F5E0-4763-4CB4-8B9F-14058334AE69}"/>
              </a:ext>
            </a:extLst>
          </p:cNvPr>
          <p:cNvSpPr txBox="1">
            <a:spLocks/>
          </p:cNvSpPr>
          <p:nvPr/>
        </p:nvSpPr>
        <p:spPr>
          <a:xfrm>
            <a:off x="803775" y="966572"/>
            <a:ext cx="10550025" cy="5891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6072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Hehttps://www.cdc.gov/visionhealth/pdf/factsheet.pdf</a:t>
            </a:r>
          </a:p>
          <a:p>
            <a:pPr marL="576072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Basit A,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</a:rPr>
              <a:t>Fawwad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 A, Qureshi H NDSP Members, et al Prevalence of diabetes, pre-diabetes and associated risk factors: second National Diabetes Survey of Pakistan (NDSP), 2016–2017BMJ Open 2018;8:e020961.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</a:rPr>
              <a:t>doi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: 10.1136/bmjopen-2017-020961</a:t>
            </a:r>
          </a:p>
          <a:p>
            <a:pPr marL="576072" indent="-342900" algn="just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Mohamed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Akil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,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Yaroub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Elloumi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. Detection of retinal abnormalities using Smartphone-captured fundus images: A survey. Real-Time Image Processing and Deep Learning, Apr 2019, Baltimore, Maryland, United States. ff10.1117/12.2519094ff. ffhal-02121855f</a:t>
            </a:r>
          </a:p>
          <a:p>
            <a:pPr marL="576072" indent="-342900" algn="just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Karakaya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, M.,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Hacisoftaoglu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, R.E. Comparison of smartphone-based retinal imaging systems for diabetic retinopathy detection using deep learning. BMC Bioinformatics 21 (Suppl 4), 259 (2020). https://doi.org/10.1186/s12859-020-03587-2</a:t>
            </a:r>
          </a:p>
          <a:p>
            <a:pPr marL="576072" indent="-342900" algn="just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He, A., Li, T., Li, N., Wang, K. and Fu, H., 2020.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CABNet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: category attention block for imbalanced diabetic retinopathy grading. IEEE Transactions on Medical Imaging, 40(1), pp.143-153.</a:t>
            </a:r>
          </a:p>
          <a:p>
            <a:pPr marL="576072" indent="-342900" algn="just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Kim, T.N.,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Aaberg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, M.T., Li, P. et al. Comparison of automated and expert human grading of diabetic retinopathy using smartphone-based retinal photography. Eye 35, 334–342 (2021). https://doi.org/10.1038/s41433-020-0849-5</a:t>
            </a:r>
          </a:p>
          <a:p>
            <a:pPr marL="576072" indent="-342900" algn="just">
              <a:buFont typeface="+mj-lt"/>
              <a:buAutoNum type="arabicPeriod"/>
            </a:pPr>
            <a:r>
              <a:rPr lang="en-US" sz="1600" dirty="0"/>
              <a:t>T. Li, Y. Gao, K. Wang, S. Guo, H. Liu, and H. Kang, “Diagnostic assessment of deep learning algorithms for diabetic retinopathy screening,” Inf. Sci., vol. 501, pp. 511–522, Oct. 2019</a:t>
            </a:r>
          </a:p>
          <a:p>
            <a:pPr marL="576072" indent="-342900" algn="just">
              <a:buFont typeface="+mj-lt"/>
              <a:buAutoNum type="arabicPeriod"/>
            </a:pPr>
            <a:r>
              <a:rPr lang="en-US" sz="1600" dirty="0"/>
              <a:t>[8] Wang S, Zheng J, Hu HM, Li B. Naturalness preserved enhancement algorithm for non-uniform illumination images. IEEE Trans Image Process. 2013 Sep;22(9):3538-48. </a:t>
            </a:r>
            <a:r>
              <a:rPr lang="en-US" sz="1600" dirty="0" err="1"/>
              <a:t>doi</a:t>
            </a:r>
            <a:r>
              <a:rPr lang="en-US" sz="1600" dirty="0"/>
              <a:t>: 10.1109/TIP.2013.2261309. </a:t>
            </a:r>
            <a:r>
              <a:rPr lang="en-US" sz="1600" dirty="0" err="1"/>
              <a:t>Epub</a:t>
            </a:r>
            <a:r>
              <a:rPr lang="en-US" sz="1600" dirty="0"/>
              <a:t> 2013 May 2. PMID: 23661319.</a:t>
            </a:r>
          </a:p>
          <a:p>
            <a:pPr marL="576072" indent="-342900" algn="just">
              <a:buFont typeface="+mj-lt"/>
              <a:buAutoNum type="arabicPeriod"/>
            </a:pPr>
            <a:r>
              <a:rPr lang="en-US" sz="1600" dirty="0"/>
              <a:t>[9] </a:t>
            </a:r>
            <a:r>
              <a:rPr lang="en-US" sz="1600" dirty="0" err="1"/>
              <a:t>Zuiderveld</a:t>
            </a:r>
            <a:r>
              <a:rPr lang="en-US" sz="1600" dirty="0"/>
              <a:t>, Karel J.. “Contrast Limited Adaptive Histogram Equalization.” Graphics gems (1994).</a:t>
            </a:r>
            <a:endParaRPr lang="en-US" sz="1600" dirty="0">
              <a:solidFill>
                <a:schemeClr val="tx1">
                  <a:alpha val="80000"/>
                </a:schemeClr>
              </a:solidFill>
              <a:effectLst/>
            </a:endParaRPr>
          </a:p>
          <a:p>
            <a:pPr marL="576072" indent="-342900" algn="just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lang="en-US" sz="1600" dirty="0">
              <a:solidFill>
                <a:schemeClr val="tx1">
                  <a:alpha val="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7145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E6D084-41AF-E3EF-C363-BFDEABEF7E37}"/>
              </a:ext>
            </a:extLst>
          </p:cNvPr>
          <p:cNvSpPr txBox="1">
            <a:spLocks/>
          </p:cNvSpPr>
          <p:nvPr/>
        </p:nvSpPr>
        <p:spPr>
          <a:xfrm>
            <a:off x="3035076" y="3388856"/>
            <a:ext cx="6121848" cy="1500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2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FB186-65B1-CEF9-54E4-C6E6CCC0099F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B4D8E137-66AE-3C20-418F-1BE60BFA79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7403604"/>
              </p:ext>
            </p:extLst>
          </p:nvPr>
        </p:nvGraphicFramePr>
        <p:xfrm>
          <a:off x="638881" y="2084546"/>
          <a:ext cx="10909640" cy="3494639"/>
        </p:xfrm>
        <a:graphic>
          <a:graphicData uri="http://schemas.openxmlformats.org/drawingml/2006/table">
            <a:tbl>
              <a:tblPr firstRow="1" bandRow="1">
                <a:noFill/>
                <a:tableStyleId>{9D7B26C5-4107-4FEC-AEDC-1716B250A1EF}</a:tableStyleId>
              </a:tblPr>
              <a:tblGrid>
                <a:gridCol w="5306866">
                  <a:extLst>
                    <a:ext uri="{9D8B030D-6E8A-4147-A177-3AD203B41FA5}">
                      <a16:colId xmlns:a16="http://schemas.microsoft.com/office/drawing/2014/main" val="466881275"/>
                    </a:ext>
                  </a:extLst>
                </a:gridCol>
                <a:gridCol w="5602774">
                  <a:extLst>
                    <a:ext uri="{9D8B030D-6E8A-4147-A177-3AD203B41FA5}">
                      <a16:colId xmlns:a16="http://schemas.microsoft.com/office/drawing/2014/main" val="3053108647"/>
                    </a:ext>
                  </a:extLst>
                </a:gridCol>
              </a:tblGrid>
              <a:tr h="481086">
                <a:tc>
                  <a:txBody>
                    <a:bodyPr/>
                    <a:lstStyle/>
                    <a:p>
                      <a:pPr algn="ctr"/>
                      <a:r>
                        <a:rPr lang="en-US" sz="1900" b="0" cap="none" spc="60" dirty="0">
                          <a:solidFill>
                            <a:schemeClr val="bg1"/>
                          </a:solidFill>
                        </a:rPr>
                        <a:t>Research</a:t>
                      </a:r>
                    </a:p>
                  </a:txBody>
                  <a:tcPr marL="104455" marR="104455" marT="104455" marB="522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cap="none" spc="60" dirty="0">
                          <a:solidFill>
                            <a:schemeClr val="bg1"/>
                          </a:solidFill>
                        </a:rPr>
                        <a:t>Contributions</a:t>
                      </a:r>
                    </a:p>
                  </a:txBody>
                  <a:tcPr marL="104455" marR="104455" marT="104455" marB="522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35"/>
                  </a:ext>
                </a:extLst>
              </a:tr>
              <a:tr h="1626043">
                <a:tc>
                  <a:txBody>
                    <a:bodyPr/>
                    <a:lstStyle/>
                    <a:p>
                      <a:pPr algn="just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Detection of retinal abnormalities using Smartphone-captured fundus images: A survey </a:t>
                      </a:r>
                    </a:p>
                    <a:p>
                      <a:pPr algn="just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(Mohamed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Akil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Yaroub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Elloumi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[3]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4455" marR="104455" marT="104455" marB="522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This study in enclose by a discussion where we report the requirement of normalized approach for fundus image capture, a well-defined preprocessing to fundus image enhancement and the implementation of machine learning on Smartphone to insure a local detection.</a:t>
                      </a:r>
                    </a:p>
                  </a:txBody>
                  <a:tcPr marL="104455" marR="104455" marT="104455" marB="522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546304"/>
                  </a:ext>
                </a:extLst>
              </a:tr>
              <a:tr h="1387510">
                <a:tc>
                  <a:txBody>
                    <a:bodyPr/>
                    <a:lstStyle/>
                    <a:p>
                      <a:pPr algn="just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Comparison of smartphone-based retinal imaging systems for diabetic retinopathy detection using deep learning</a:t>
                      </a:r>
                    </a:p>
                    <a:p>
                      <a:pPr algn="just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Mahmut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Karakaya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 &amp; Recep E.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Hacisoftaoglu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 ) 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[4]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4455" marR="104455" marT="104455" marB="522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This paper investigated the smartphone-based portable retinal imaging systems, namely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iExaminer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, D-Eye, Peek Retina, and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iNview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 to compare their image quality. </a:t>
                      </a:r>
                    </a:p>
                  </a:txBody>
                  <a:tcPr marL="104455" marR="104455" marT="104455" marB="522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60303"/>
                  </a:ext>
                </a:extLst>
              </a:tr>
            </a:tbl>
          </a:graphicData>
        </a:graphic>
      </p:graphicFrame>
      <p:sp>
        <p:nvSpPr>
          <p:cNvPr id="4" name="Subtitle 2">
            <a:extLst>
              <a:ext uri="{FF2B5EF4-FFF2-40B4-BE49-F238E27FC236}">
                <a16:creationId xmlns:a16="http://schemas.microsoft.com/office/drawing/2014/main" id="{0EE21D6C-DB75-FAFA-0415-2530EF4C78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19265" y="6225337"/>
            <a:ext cx="11872736" cy="466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[3] Mohamed </a:t>
            </a:r>
            <a:r>
              <a:rPr lang="en-US" sz="800" dirty="0" err="1"/>
              <a:t>Akil</a:t>
            </a:r>
            <a:r>
              <a:rPr lang="en-US" sz="800" dirty="0"/>
              <a:t>, </a:t>
            </a:r>
            <a:r>
              <a:rPr lang="en-US" sz="800" dirty="0" err="1"/>
              <a:t>Yaroub</a:t>
            </a:r>
            <a:r>
              <a:rPr lang="en-US" sz="800" dirty="0"/>
              <a:t> </a:t>
            </a:r>
            <a:r>
              <a:rPr lang="en-US" sz="800" dirty="0" err="1"/>
              <a:t>Elloumi</a:t>
            </a:r>
            <a:r>
              <a:rPr lang="en-US" sz="800" dirty="0"/>
              <a:t>. Detection of retinal abnormalities using Smartphone-captured fundus images: A survey. Real-Time Image Processing and Deep Learning, Apr 2019, Baltimore, Maryland, United States. ff10.1117/12.2519094ff. ffhal-02121855f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800" dirty="0"/>
              <a:t>[4] </a:t>
            </a:r>
            <a:r>
              <a:rPr lang="en-US" sz="800" dirty="0" err="1"/>
              <a:t>Karakaya</a:t>
            </a:r>
            <a:r>
              <a:rPr lang="en-US" sz="800" dirty="0"/>
              <a:t>, M., </a:t>
            </a:r>
            <a:r>
              <a:rPr lang="en-US" sz="800" dirty="0" err="1"/>
              <a:t>Hacisoftaoglu</a:t>
            </a:r>
            <a:r>
              <a:rPr lang="en-US" sz="800" dirty="0"/>
              <a:t>, R.E. Comparison of smartphone-based retinal imaging systems for diabetic retinopathy detection using deep learning. BMC Bioinformatics 21 (Suppl 4), 259 (2020). https://doi.org/10.1186/s12859-020-03587-2</a:t>
            </a:r>
          </a:p>
        </p:txBody>
      </p:sp>
    </p:spTree>
    <p:extLst>
      <p:ext uri="{BB962C8B-B14F-4D97-AF65-F5344CB8AC3E}">
        <p14:creationId xmlns:p14="http://schemas.microsoft.com/office/powerpoint/2010/main" val="183017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FB186-65B1-CEF9-54E4-C6E6CCC0099F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B4D8E137-66AE-3C20-418F-1BE60BFA79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050945"/>
              </p:ext>
            </p:extLst>
          </p:nvPr>
        </p:nvGraphicFramePr>
        <p:xfrm>
          <a:off x="638880" y="2084546"/>
          <a:ext cx="10909639" cy="3494639"/>
        </p:xfrm>
        <a:graphic>
          <a:graphicData uri="http://schemas.openxmlformats.org/drawingml/2006/table">
            <a:tbl>
              <a:tblPr firstRow="1" bandRow="1">
                <a:noFill/>
                <a:tableStyleId>{9D7B26C5-4107-4FEC-AEDC-1716B250A1EF}</a:tableStyleId>
              </a:tblPr>
              <a:tblGrid>
                <a:gridCol w="5306866">
                  <a:extLst>
                    <a:ext uri="{9D8B030D-6E8A-4147-A177-3AD203B41FA5}">
                      <a16:colId xmlns:a16="http://schemas.microsoft.com/office/drawing/2014/main" val="466881275"/>
                    </a:ext>
                  </a:extLst>
                </a:gridCol>
                <a:gridCol w="5602773">
                  <a:extLst>
                    <a:ext uri="{9D8B030D-6E8A-4147-A177-3AD203B41FA5}">
                      <a16:colId xmlns:a16="http://schemas.microsoft.com/office/drawing/2014/main" val="3053108647"/>
                    </a:ext>
                  </a:extLst>
                </a:gridCol>
              </a:tblGrid>
              <a:tr h="481086">
                <a:tc>
                  <a:txBody>
                    <a:bodyPr/>
                    <a:lstStyle/>
                    <a:p>
                      <a:pPr algn="ctr"/>
                      <a:r>
                        <a:rPr lang="en-US" sz="1900" b="0" cap="none" spc="60" dirty="0">
                          <a:solidFill>
                            <a:schemeClr val="bg1"/>
                          </a:solidFill>
                        </a:rPr>
                        <a:t>Research</a:t>
                      </a:r>
                    </a:p>
                  </a:txBody>
                  <a:tcPr marL="104455" marR="104455" marT="104455" marB="522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cap="none" spc="60" dirty="0">
                          <a:solidFill>
                            <a:schemeClr val="bg1"/>
                          </a:solidFill>
                        </a:rPr>
                        <a:t>Contributions</a:t>
                      </a:r>
                    </a:p>
                  </a:txBody>
                  <a:tcPr marL="104455" marR="104455" marT="104455" marB="522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35"/>
                  </a:ext>
                </a:extLst>
              </a:tr>
              <a:tr h="1626043">
                <a:tc>
                  <a:txBody>
                    <a:bodyPr/>
                    <a:lstStyle/>
                    <a:p>
                      <a:pPr algn="just"/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CABnet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: Category Attention Block for Imbalanced Diabetic retinopathy Grading </a:t>
                      </a:r>
                    </a:p>
                    <a:p>
                      <a:pPr algn="just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(Along He, Tao Li , Ning Li, Kai Wang) 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[5]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4455" marR="104455" marT="104455" marB="522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CABNet combines category attention block (CAB) and global attention block (GAB). CABNet can be trained in an end-to-end manner for fine-grained DR grading and learn discriminative features by the attention module.</a:t>
                      </a:r>
                    </a:p>
                  </a:txBody>
                  <a:tcPr marL="104455" marR="104455" marT="104455" marB="522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546304"/>
                  </a:ext>
                </a:extLst>
              </a:tr>
              <a:tr h="1387510">
                <a:tc>
                  <a:txBody>
                    <a:bodyPr/>
                    <a:lstStyle/>
                    <a:p>
                      <a:pPr algn="just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Comparison of automated and expert human grading of diabetic retinopathy using smartphone-based retinal photography</a:t>
                      </a:r>
                    </a:p>
                    <a:p>
                      <a:pPr algn="just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(Tyson N. Kim, et al.) 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[6]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4455" marR="104455" marT="104455" marB="522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A smartphone-based camera was used by non-ophthalmic personnel to image the retina of diabetic patients. Images were independently evaluated by two masked readers and categorized as refer/no refer</a:t>
                      </a:r>
                    </a:p>
                  </a:txBody>
                  <a:tcPr marL="104455" marR="104455" marT="104455" marB="522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60303"/>
                  </a:ext>
                </a:extLst>
              </a:tr>
            </a:tbl>
          </a:graphicData>
        </a:graphic>
      </p:graphicFrame>
      <p:sp>
        <p:nvSpPr>
          <p:cNvPr id="4" name="Subtitle 2">
            <a:extLst>
              <a:ext uri="{FF2B5EF4-FFF2-40B4-BE49-F238E27FC236}">
                <a16:creationId xmlns:a16="http://schemas.microsoft.com/office/drawing/2014/main" id="{0EE21D6C-DB75-FAFA-0415-2530EF4C78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3139" y="6225337"/>
            <a:ext cx="11788861" cy="4666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900" dirty="0"/>
              <a:t>[5] He, A., Li, T., Li, N., Wang, K. and Fu, H., 2020. </a:t>
            </a:r>
            <a:r>
              <a:rPr lang="en-US" sz="900" dirty="0" err="1"/>
              <a:t>CABNet</a:t>
            </a:r>
            <a:r>
              <a:rPr lang="en-US" sz="900" dirty="0"/>
              <a:t>: category attention block for imbalanced diabetic retinopathy grading. IEEE Transactions on Medical Imaging, 40(1), pp.143-153.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900" dirty="0"/>
              <a:t>[6] Kim, T.N., </a:t>
            </a:r>
            <a:r>
              <a:rPr lang="en-US" sz="900" dirty="0" err="1"/>
              <a:t>Aaberg</a:t>
            </a:r>
            <a:r>
              <a:rPr lang="en-US" sz="900" dirty="0"/>
              <a:t>, M.T., Li, P. et al. Comparison of automated and expert human grading of diabetic retinopathy using smartphone-based retinal photography. Eye 35, 334–342 (2021). https://doi.org/10.1038/s41433-020-0849-5</a:t>
            </a:r>
          </a:p>
        </p:txBody>
      </p:sp>
    </p:spTree>
    <p:extLst>
      <p:ext uri="{BB962C8B-B14F-4D97-AF65-F5344CB8AC3E}">
        <p14:creationId xmlns:p14="http://schemas.microsoft.com/office/powerpoint/2010/main" val="44897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FB186-65B1-CEF9-54E4-C6E6CCC0099F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4CF8F7-73D6-58F8-F68F-487FF36A86A0}"/>
              </a:ext>
            </a:extLst>
          </p:cNvPr>
          <p:cNvGrpSpPr/>
          <p:nvPr/>
        </p:nvGrpSpPr>
        <p:grpSpPr>
          <a:xfrm>
            <a:off x="6421662" y="2800962"/>
            <a:ext cx="5075660" cy="2542444"/>
            <a:chOff x="6408772" y="2119470"/>
            <a:chExt cx="5501137" cy="2542444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3800A67-225C-F323-3624-DCB1F6D1CF0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>
            <a:xfrm>
              <a:off x="7009682" y="2119470"/>
              <a:ext cx="3582804" cy="69900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" indent="0" algn="ctr">
                <a:buNone/>
              </a:pPr>
              <a:r>
                <a:rPr lang="en-US" b="1" dirty="0">
                  <a:solidFill>
                    <a:srgbClr val="002060"/>
                  </a:solidFill>
                </a:rPr>
                <a:t>Cost</a:t>
              </a: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3BB94E-2C64-3810-12EF-7AF3E83D249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>
            <a:xfrm>
              <a:off x="6408772" y="2608717"/>
              <a:ext cx="5501137" cy="205319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dirty="0">
                  <a:solidFill>
                    <a:srgbClr val="002060"/>
                  </a:solidFill>
                </a:rPr>
                <a:t>Bear:</a:t>
              </a:r>
            </a:p>
            <a:p>
              <a:pPr lvl="1" algn="just"/>
              <a:r>
                <a:rPr lang="en-US" dirty="0">
                  <a:solidFill>
                    <a:srgbClr val="002060"/>
                  </a:solidFill>
                </a:rPr>
                <a:t>Medical specialist expense</a:t>
              </a:r>
            </a:p>
            <a:p>
              <a:pPr lvl="1" algn="just"/>
              <a:r>
                <a:rPr lang="en-US" dirty="0">
                  <a:solidFill>
                    <a:srgbClr val="002060"/>
                  </a:solidFill>
                </a:rPr>
                <a:t>Visit frequency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526CF7-16D0-17D9-7198-8FE4649C9A24}"/>
              </a:ext>
            </a:extLst>
          </p:cNvPr>
          <p:cNvGrpSpPr/>
          <p:nvPr/>
        </p:nvGrpSpPr>
        <p:grpSpPr>
          <a:xfrm>
            <a:off x="141045" y="2800962"/>
            <a:ext cx="5954955" cy="2305297"/>
            <a:chOff x="282091" y="2119470"/>
            <a:chExt cx="5347438" cy="1951690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20E13FA3-0A5D-C7D7-A0B5-CAEAFA8EC44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>
            <a:xfrm>
              <a:off x="779243" y="2119470"/>
              <a:ext cx="4209837" cy="69900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" indent="0" algn="ctr">
                <a:buNone/>
              </a:pPr>
              <a:r>
                <a:rPr lang="en-US" b="1" dirty="0">
                  <a:solidFill>
                    <a:srgbClr val="C00000"/>
                  </a:solidFill>
                </a:rPr>
                <a:t>Misdiagnosis</a:t>
              </a: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190FD500-DB98-31D1-0781-2B3658A2015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>
            <a:xfrm>
              <a:off x="282091" y="2625614"/>
              <a:ext cx="5347438" cy="144554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dirty="0">
                  <a:solidFill>
                    <a:srgbClr val="C00000"/>
                  </a:solidFill>
                </a:rPr>
                <a:t>Due to:</a:t>
              </a:r>
            </a:p>
            <a:p>
              <a:pPr lvl="1" algn="just"/>
              <a:r>
                <a:rPr lang="en-US" dirty="0">
                  <a:solidFill>
                    <a:srgbClr val="C00000"/>
                  </a:solidFill>
                </a:rPr>
                <a:t>Lack of training or expertise of the ophthalmologist</a:t>
              </a:r>
            </a:p>
            <a:p>
              <a:pPr lvl="1" algn="just"/>
              <a:r>
                <a:rPr lang="en-US" dirty="0">
                  <a:solidFill>
                    <a:srgbClr val="C00000"/>
                  </a:solidFill>
                </a:rPr>
                <a:t>Malpractice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80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6279</TotalTime>
  <Words>4221</Words>
  <Application>Microsoft Office PowerPoint</Application>
  <PresentationFormat>Widescreen</PresentationFormat>
  <Paragraphs>756</Paragraphs>
  <Slides>62</Slides>
  <Notes>55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Segoe UI</vt:lpstr>
      <vt:lpstr>Segoe UI (Body)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 Diagram Smartphone Application</vt:lpstr>
      <vt:lpstr>Block Diagram Web Application</vt:lpstr>
      <vt:lpstr>Flow Chart</vt:lpstr>
      <vt:lpstr>Process Flow Diagram</vt:lpstr>
      <vt:lpstr>Artificial Neural Networks; Image Classifiers</vt:lpstr>
      <vt:lpstr>Convolutional Neural Networks (CNN) over Simple ANN</vt:lpstr>
      <vt:lpstr>Convolutional Neural Networks (CNN) over Simple ANN</vt:lpstr>
      <vt:lpstr>Convolutional Neural Networks (CNN) over Simple ANN</vt:lpstr>
      <vt:lpstr>Classification Networks</vt:lpstr>
      <vt:lpstr>Network 1: Retinal Image Identification </vt:lpstr>
      <vt:lpstr>Network 2: DR Detection</vt:lpstr>
      <vt:lpstr>Dataset Acquisition</vt:lpstr>
      <vt:lpstr>Dataset Acquisition</vt:lpstr>
      <vt:lpstr>Dataset Acquisition</vt:lpstr>
      <vt:lpstr>Data Preparing</vt:lpstr>
      <vt:lpstr>Image Pre-processing</vt:lpstr>
      <vt:lpstr>Bens Graham Preprocessing Technique</vt:lpstr>
      <vt:lpstr>Model Training</vt:lpstr>
      <vt:lpstr>Model Training</vt:lpstr>
      <vt:lpstr>Model Training</vt:lpstr>
      <vt:lpstr>Model Training</vt:lpstr>
      <vt:lpstr>Network 1 Model Training  </vt:lpstr>
      <vt:lpstr>Network 1 Model Training  </vt:lpstr>
      <vt:lpstr>Network 1 Model Training</vt:lpstr>
      <vt:lpstr>Network 1 Model Training</vt:lpstr>
      <vt:lpstr>Network 1 Model Training</vt:lpstr>
      <vt:lpstr>Network 2 Model Training</vt:lpstr>
      <vt:lpstr>Model Training</vt:lpstr>
      <vt:lpstr>API Generation</vt:lpstr>
      <vt:lpstr>Model Deployment</vt:lpstr>
      <vt:lpstr>Mobile Application</vt:lpstr>
      <vt:lpstr>Mobile Application</vt:lpstr>
      <vt:lpstr>Mobile Application</vt:lpstr>
      <vt:lpstr>Mobile Application</vt:lpstr>
      <vt:lpstr>Mobile Application</vt:lpstr>
      <vt:lpstr>Mobile Application</vt:lpstr>
      <vt:lpstr>Web Application</vt:lpstr>
      <vt:lpstr>Web Application</vt:lpstr>
      <vt:lpstr>Web Application</vt:lpstr>
      <vt:lpstr>Web Application</vt:lpstr>
      <vt:lpstr>Web Application</vt:lpstr>
      <vt:lpstr>Web Application</vt:lpstr>
      <vt:lpstr>Web Application</vt:lpstr>
      <vt:lpstr>Web Application</vt:lpstr>
      <vt:lpstr>Web Application</vt:lpstr>
      <vt:lpstr>Web Application</vt:lpstr>
      <vt:lpstr>Demonstration</vt:lpstr>
      <vt:lpstr>Demonstration</vt:lpstr>
      <vt:lpstr>Demonstration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ROHAID AHMED MIRZA</cp:lastModifiedBy>
  <cp:revision>401</cp:revision>
  <dcterms:created xsi:type="dcterms:W3CDTF">2019-07-05T04:19:54Z</dcterms:created>
  <dcterms:modified xsi:type="dcterms:W3CDTF">2023-07-12T17:49:20Z</dcterms:modified>
</cp:coreProperties>
</file>